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</p:sldIdLst>
  <p:sldSz cx="11522075" cy="6480175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3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1522075" cy="6480175"/>
          </a:xfrm>
          <a:prstGeom prst="rect">
            <a:avLst/>
          </a:prstGeom>
        </p:spPr>
      </p:pic>
      <p:sp>
        <p:nvSpPr>
          <p:cNvPr id="2" name="textbox 2"/>
          <p:cNvSpPr/>
          <p:nvPr/>
        </p:nvSpPr>
        <p:spPr>
          <a:xfrm>
            <a:off x="1765524" y="2461749"/>
            <a:ext cx="5462270" cy="16141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1973"/>
              </a:lnSpc>
              <a:tabLst/>
            </a:pPr>
            <a:endParaRPr lang="Arial" altLang="Arial" sz="100" dirty="0"/>
          </a:p>
          <a:p>
            <a:pPr marL="12700" algn="ctr" rtl="0" eaLnBrk="0">
              <a:lnSpc>
                <a:spcPct val="88000"/>
              </a:lnSpc>
              <a:tabLst/>
            </a:pPr>
            <a:r>
              <a:rPr lang="zh-CN" altLang="en-US" sz="4400" spc="-1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都江堰中堰酒店</a:t>
            </a:r>
            <a:endParaRPr lang="Microsoft YaHei" altLang="Microsoft YaHei" sz="4400" dirty="0"/>
          </a:p>
          <a:p>
            <a:pPr algn="l" rtl="0" eaLnBrk="0">
              <a:lnSpc>
                <a:spcPct val="16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0000"/>
              </a:lnSpc>
              <a:tabLst/>
            </a:pPr>
            <a:endParaRPr lang="Arial" altLang="Arial" sz="1100" dirty="0"/>
          </a:p>
          <a:p>
            <a:pPr marL="1444443" algn="l" rtl="0" eaLnBrk="0">
              <a:lnSpc>
                <a:spcPct val="87000"/>
              </a:lnSpc>
              <a:spcBef>
                <a:spcPts val="4"/>
              </a:spcBef>
              <a:tabLst/>
            </a:pPr>
            <a:r>
              <a:rPr sz="4400" spc="-9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资 产 推 介</a:t>
            </a:r>
            <a:endParaRPr lang="Microsoft YaHei" altLang="Microsoft YaHei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/>
          <p:nvPr/>
        </p:nvSpPr>
        <p:spPr>
          <a:xfrm>
            <a:off x="661149" y="3152660"/>
            <a:ext cx="4295775" cy="254381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4100"/>
              </a:lnSpc>
              <a:tabLst/>
            </a:pPr>
            <a:endParaRPr lang="Arial" altLang="Arial" sz="100" dirty="0"/>
          </a:p>
          <a:p>
            <a:pPr marL="2189377" algn="l" rtl="0" eaLnBrk="0">
              <a:lnSpc>
                <a:spcPct val="99000"/>
              </a:lnSpc>
              <a:tabLst/>
            </a:pPr>
            <a:r>
              <a:rPr sz="2100" spc="20" dirty="0">
                <a:solidFill>
                  <a:srgbClr val="E7305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资</a:t>
            </a:r>
            <a:r>
              <a:rPr sz="2100" spc="0" dirty="0">
                <a:solidFill>
                  <a:srgbClr val="E7305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产</a:t>
            </a:r>
            <a:endParaRPr lang="SimSun" altLang="SimSun" sz="2100" dirty="0"/>
          </a:p>
          <a:p>
            <a:pPr algn="l" rtl="0" eaLnBrk="0">
              <a:lnSpc>
                <a:spcPct val="129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8000"/>
              </a:lnSpc>
              <a:tabLst/>
            </a:pPr>
            <a:endParaRPr lang="Arial" altLang="Arial" sz="400" dirty="0"/>
          </a:p>
          <a:p>
            <a:pPr marL="12700" indent="473582" algn="l" rtl="0" eaLnBrk="0">
              <a:lnSpc>
                <a:spcPct val="107000"/>
              </a:lnSpc>
              <a:tabLst/>
            </a:pPr>
            <a:r>
              <a:rPr lang="zh-CN" altLang="en-US" sz="170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该资</a:t>
            </a:r>
            <a:r>
              <a:rPr sz="170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产</a:t>
            </a:r>
            <a:r>
              <a:rPr lang="zh-CN" altLang="en-US" sz="170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是都江堰唯一一家按五星级标准打造的东南亚风情度假酒店，酒店总面积</a:t>
            </a:r>
            <a:r>
              <a:rPr lang="en-US" altLang="zh-CN" sz="170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35000</a:t>
            </a:r>
            <a:r>
              <a:rPr lang="zh-CN" altLang="en-US" sz="170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平米，集客房、餐饮、康乐、会议、商务、休闲为一体，</a:t>
            </a:r>
            <a:r>
              <a:rPr sz="1700" spc="80" dirty="0" err="1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其商业价值高</a:t>
            </a:r>
            <a:r>
              <a:rPr sz="170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、文艺氛围俱佳，  </a:t>
            </a:r>
            <a:r>
              <a:rPr sz="1700" spc="80" dirty="0" err="1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值</a:t>
            </a:r>
            <a:r>
              <a:rPr sz="1700" spc="70" dirty="0" err="1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得</a:t>
            </a:r>
            <a:r>
              <a:rPr sz="1700" spc="0" dirty="0" err="1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投资</a:t>
            </a:r>
            <a:r>
              <a:rPr sz="1700" spc="100" dirty="0" err="1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者高度关注</a:t>
            </a:r>
            <a:r>
              <a:rPr sz="170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lang="Microsoft YaHei" altLang="Microsoft YaHei" sz="1700" dirty="0"/>
          </a:p>
        </p:txBody>
      </p:sp>
      <p:sp>
        <p:nvSpPr>
          <p:cNvPr id="4" name="textbox 4"/>
          <p:cNvSpPr/>
          <p:nvPr/>
        </p:nvSpPr>
        <p:spPr>
          <a:xfrm>
            <a:off x="5894603" y="3152660"/>
            <a:ext cx="3718559" cy="25412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773"/>
              </a:lnSpc>
              <a:tabLst/>
            </a:pPr>
            <a:endParaRPr lang="Arial" altLang="Arial" sz="100" dirty="0"/>
          </a:p>
          <a:p>
            <a:pPr marL="1480389" algn="l" rtl="0" eaLnBrk="0">
              <a:lnSpc>
                <a:spcPct val="99000"/>
              </a:lnSpc>
              <a:tabLst/>
            </a:pPr>
            <a:r>
              <a:rPr sz="2100" spc="60" dirty="0">
                <a:solidFill>
                  <a:srgbClr val="E7305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位</a:t>
            </a:r>
            <a:r>
              <a:rPr sz="2100" spc="50" dirty="0">
                <a:solidFill>
                  <a:srgbClr val="E7305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置</a:t>
            </a:r>
            <a:endParaRPr lang="SimSun" altLang="SimSun" sz="2100" dirty="0"/>
          </a:p>
          <a:p>
            <a:pPr algn="l" rtl="0" eaLnBrk="0">
              <a:lnSpc>
                <a:spcPct val="126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7000"/>
              </a:lnSpc>
              <a:tabLst/>
            </a:pPr>
            <a:endParaRPr lang="Arial" altLang="Arial" sz="400" dirty="0"/>
          </a:p>
          <a:p>
            <a:pPr marL="12700" indent="478155" eaLnBrk="0">
              <a:lnSpc>
                <a:spcPct val="107000"/>
              </a:lnSpc>
              <a:spcBef>
                <a:spcPts val="4"/>
              </a:spcBef>
            </a:pPr>
            <a:r>
              <a:rPr sz="1700" spc="40" dirty="0" err="1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资产</a:t>
            </a:r>
            <a:r>
              <a:rPr lang="zh-CN" altLang="en-US" sz="170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位于都江堰灌温路</a:t>
            </a:r>
            <a:r>
              <a:rPr lang="en-US" altLang="zh-CN" sz="170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110</a:t>
            </a:r>
            <a:r>
              <a:rPr lang="zh-CN" altLang="en-US" sz="170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号，岷江河畔，高铁站旁</a:t>
            </a:r>
            <a:r>
              <a:rPr lang="en-US" altLang="zh-CN" sz="170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1.4</a:t>
            </a:r>
            <a:r>
              <a:rPr lang="zh-CN" altLang="en-US" sz="170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公里；河对面即是融创文旅城</a:t>
            </a:r>
            <a:r>
              <a:rPr sz="17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lang="SimSun" altLang="SimSun" sz="1700" dirty="0"/>
          </a:p>
        </p:txBody>
      </p:sp>
      <p:sp>
        <p:nvSpPr>
          <p:cNvPr id="5" name="textbox 5"/>
          <p:cNvSpPr/>
          <p:nvPr/>
        </p:nvSpPr>
        <p:spPr>
          <a:xfrm>
            <a:off x="0" y="0"/>
            <a:ext cx="11522075" cy="647700"/>
          </a:xfrm>
          <a:prstGeom prst="rect">
            <a:avLst/>
          </a:prstGeom>
          <a:solidFill>
            <a:srgbClr val="121B36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57000"/>
              </a:lnSpc>
              <a:tabLst/>
            </a:pPr>
            <a:endParaRPr lang="Arial" altLang="Arial" sz="1000" dirty="0"/>
          </a:p>
          <a:p>
            <a:pPr marL="8117543" algn="l" rtl="0" eaLnBrk="0">
              <a:lnSpc>
                <a:spcPts val="1945"/>
              </a:lnSpc>
              <a:spcBef>
                <a:spcPts val="5"/>
              </a:spcBef>
              <a:tabLst/>
            </a:pPr>
            <a:r>
              <a:rPr sz="1500" spc="0" dirty="0">
                <a:solidFill>
                  <a:srgbClr val="E32544">
                    <a:alpha val="100000"/>
                  </a:srgbClr>
                </a:solidFill>
                <a:latin typeface="Arial"/>
                <a:ea typeface="Arial"/>
                <a:cs typeface="Arial"/>
              </a:rPr>
              <a:t>Asset</a:t>
            </a:r>
            <a:r>
              <a:rPr sz="1500" spc="270" dirty="0">
                <a:solidFill>
                  <a:srgbClr val="E32544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E32544">
                    <a:alpha val="100000"/>
                  </a:srgbClr>
                </a:solidFill>
                <a:latin typeface="Arial"/>
                <a:ea typeface="Arial"/>
                <a:cs typeface="Arial"/>
              </a:rPr>
              <a:t>introduction</a:t>
            </a:r>
            <a:r>
              <a:rPr sz="1500" spc="270" dirty="0">
                <a:solidFill>
                  <a:srgbClr val="E32544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1500" spc="270" dirty="0">
                <a:solidFill>
                  <a:srgbClr val="FFFF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资产推</a:t>
            </a:r>
            <a:r>
              <a:rPr sz="1500" spc="190" dirty="0">
                <a:solidFill>
                  <a:srgbClr val="FFFF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介</a:t>
            </a:r>
            <a:endParaRPr lang="SimSun" altLang="SimSun" sz="1500" dirty="0"/>
          </a:p>
        </p:txBody>
      </p:sp>
      <p:sp>
        <p:nvSpPr>
          <p:cNvPr id="6" name="textbox 6"/>
          <p:cNvSpPr/>
          <p:nvPr/>
        </p:nvSpPr>
        <p:spPr>
          <a:xfrm>
            <a:off x="2304287" y="1080134"/>
            <a:ext cx="6096634" cy="890905"/>
          </a:xfrm>
          <a:prstGeom prst="rect">
            <a:avLst/>
          </a:prstGeom>
          <a:solidFill>
            <a:srgbClr val="10243F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6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8210"/>
              </a:lnSpc>
              <a:tabLst/>
            </a:pPr>
            <a:endParaRPr lang="Arial" altLang="Arial" sz="100" dirty="0"/>
          </a:p>
          <a:p>
            <a:pPr marL="2289591" algn="l" rtl="0" eaLnBrk="0">
              <a:lnSpc>
                <a:spcPct val="91000"/>
              </a:lnSpc>
              <a:tabLst/>
            </a:pPr>
            <a:r>
              <a:rPr sz="2000" spc="-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资产基</a:t>
            </a:r>
            <a:r>
              <a:rPr sz="2000" spc="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本情况</a:t>
            </a:r>
            <a:endParaRPr lang="Microsoft YaHei" altLang="Microsoft YaHei" sz="2000" dirty="0"/>
          </a:p>
        </p:txBody>
      </p:sp>
      <p:sp>
        <p:nvSpPr>
          <p:cNvPr id="7" name="rect"/>
          <p:cNvSpPr/>
          <p:nvPr/>
        </p:nvSpPr>
        <p:spPr>
          <a:xfrm>
            <a:off x="0" y="6336791"/>
            <a:ext cx="11521440" cy="143255"/>
          </a:xfrm>
          <a:prstGeom prst="rect">
            <a:avLst/>
          </a:prstGeom>
          <a:solidFill>
            <a:srgbClr val="121B36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880360" y="2593847"/>
            <a:ext cx="399287" cy="3992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417307" y="2593848"/>
            <a:ext cx="374904" cy="37490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252402" y="2659367"/>
            <a:ext cx="15874" cy="31013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1522075" cy="6480175"/>
          </a:xfrm>
          <a:prstGeom prst="rect">
            <a:avLst/>
          </a:prstGeom>
        </p:spPr>
      </p:pic>
      <p:sp>
        <p:nvSpPr>
          <p:cNvPr id="12" name="path"/>
          <p:cNvSpPr/>
          <p:nvPr/>
        </p:nvSpPr>
        <p:spPr>
          <a:xfrm>
            <a:off x="4041280" y="2250440"/>
            <a:ext cx="3696703" cy="3505136"/>
          </a:xfrm>
          <a:custGeom>
            <a:avLst/>
            <a:gdLst/>
            <a:ahLst/>
            <a:cxnLst/>
            <a:rect l="0" t="0" r="0" b="0"/>
            <a:pathLst>
              <a:path w="5821" h="5519">
                <a:moveTo>
                  <a:pt x="1705" y="2109"/>
                </a:moveTo>
                <a:lnTo>
                  <a:pt x="1615" y="2111"/>
                </a:lnTo>
                <a:lnTo>
                  <a:pt x="1525" y="2118"/>
                </a:lnTo>
                <a:lnTo>
                  <a:pt x="1437" y="2130"/>
                </a:lnTo>
                <a:lnTo>
                  <a:pt x="1351" y="2145"/>
                </a:lnTo>
                <a:lnTo>
                  <a:pt x="1266" y="2166"/>
                </a:lnTo>
                <a:lnTo>
                  <a:pt x="1182" y="2190"/>
                </a:lnTo>
                <a:lnTo>
                  <a:pt x="1101" y="2219"/>
                </a:lnTo>
                <a:lnTo>
                  <a:pt x="1022" y="2251"/>
                </a:lnTo>
                <a:lnTo>
                  <a:pt x="944" y="2287"/>
                </a:lnTo>
                <a:lnTo>
                  <a:pt x="869" y="2327"/>
                </a:lnTo>
                <a:lnTo>
                  <a:pt x="796" y="2371"/>
                </a:lnTo>
                <a:lnTo>
                  <a:pt x="725" y="2418"/>
                </a:lnTo>
                <a:lnTo>
                  <a:pt x="657" y="2468"/>
                </a:lnTo>
                <a:lnTo>
                  <a:pt x="592" y="2522"/>
                </a:lnTo>
                <a:lnTo>
                  <a:pt x="529" y="2579"/>
                </a:lnTo>
                <a:lnTo>
                  <a:pt x="470" y="2638"/>
                </a:lnTo>
                <a:lnTo>
                  <a:pt x="413" y="2701"/>
                </a:lnTo>
                <a:lnTo>
                  <a:pt x="359" y="2766"/>
                </a:lnTo>
                <a:lnTo>
                  <a:pt x="309" y="2834"/>
                </a:lnTo>
                <a:lnTo>
                  <a:pt x="262" y="2905"/>
                </a:lnTo>
                <a:lnTo>
                  <a:pt x="218" y="2978"/>
                </a:lnTo>
                <a:lnTo>
                  <a:pt x="178" y="3053"/>
                </a:lnTo>
                <a:lnTo>
                  <a:pt x="142" y="3130"/>
                </a:lnTo>
                <a:lnTo>
                  <a:pt x="110" y="3210"/>
                </a:lnTo>
                <a:lnTo>
                  <a:pt x="81" y="3291"/>
                </a:lnTo>
                <a:lnTo>
                  <a:pt x="57" y="3375"/>
                </a:lnTo>
                <a:lnTo>
                  <a:pt x="36" y="3460"/>
                </a:lnTo>
                <a:lnTo>
                  <a:pt x="20" y="3546"/>
                </a:lnTo>
                <a:lnTo>
                  <a:pt x="9" y="3634"/>
                </a:lnTo>
                <a:lnTo>
                  <a:pt x="2" y="3723"/>
                </a:lnTo>
                <a:lnTo>
                  <a:pt x="0" y="3814"/>
                </a:lnTo>
                <a:lnTo>
                  <a:pt x="2" y="3905"/>
                </a:lnTo>
                <a:lnTo>
                  <a:pt x="9" y="3994"/>
                </a:lnTo>
                <a:lnTo>
                  <a:pt x="20" y="4082"/>
                </a:lnTo>
                <a:lnTo>
                  <a:pt x="36" y="4168"/>
                </a:lnTo>
                <a:lnTo>
                  <a:pt x="57" y="4253"/>
                </a:lnTo>
                <a:lnTo>
                  <a:pt x="81" y="4337"/>
                </a:lnTo>
                <a:lnTo>
                  <a:pt x="110" y="4418"/>
                </a:lnTo>
                <a:lnTo>
                  <a:pt x="142" y="4498"/>
                </a:lnTo>
                <a:lnTo>
                  <a:pt x="178" y="4575"/>
                </a:lnTo>
                <a:lnTo>
                  <a:pt x="218" y="4650"/>
                </a:lnTo>
                <a:lnTo>
                  <a:pt x="262" y="4723"/>
                </a:lnTo>
                <a:lnTo>
                  <a:pt x="309" y="4794"/>
                </a:lnTo>
                <a:lnTo>
                  <a:pt x="359" y="4862"/>
                </a:lnTo>
                <a:lnTo>
                  <a:pt x="413" y="4927"/>
                </a:lnTo>
                <a:lnTo>
                  <a:pt x="470" y="4990"/>
                </a:lnTo>
                <a:lnTo>
                  <a:pt x="529" y="5049"/>
                </a:lnTo>
                <a:lnTo>
                  <a:pt x="592" y="5106"/>
                </a:lnTo>
                <a:lnTo>
                  <a:pt x="657" y="5160"/>
                </a:lnTo>
                <a:lnTo>
                  <a:pt x="725" y="5210"/>
                </a:lnTo>
                <a:lnTo>
                  <a:pt x="796" y="5257"/>
                </a:lnTo>
                <a:lnTo>
                  <a:pt x="869" y="5301"/>
                </a:lnTo>
                <a:lnTo>
                  <a:pt x="944" y="5341"/>
                </a:lnTo>
                <a:lnTo>
                  <a:pt x="1022" y="5377"/>
                </a:lnTo>
                <a:lnTo>
                  <a:pt x="1101" y="5409"/>
                </a:lnTo>
                <a:lnTo>
                  <a:pt x="1182" y="5438"/>
                </a:lnTo>
                <a:lnTo>
                  <a:pt x="1266" y="5462"/>
                </a:lnTo>
                <a:lnTo>
                  <a:pt x="1351" y="5482"/>
                </a:lnTo>
                <a:lnTo>
                  <a:pt x="1437" y="5498"/>
                </a:lnTo>
                <a:lnTo>
                  <a:pt x="1525" y="5510"/>
                </a:lnTo>
                <a:lnTo>
                  <a:pt x="1615" y="5517"/>
                </a:lnTo>
                <a:lnTo>
                  <a:pt x="1705" y="5519"/>
                </a:lnTo>
                <a:lnTo>
                  <a:pt x="1796" y="5517"/>
                </a:lnTo>
                <a:lnTo>
                  <a:pt x="1885" y="5510"/>
                </a:lnTo>
                <a:lnTo>
                  <a:pt x="1973" y="5498"/>
                </a:lnTo>
                <a:lnTo>
                  <a:pt x="2060" y="5482"/>
                </a:lnTo>
                <a:lnTo>
                  <a:pt x="2145" y="5462"/>
                </a:lnTo>
                <a:lnTo>
                  <a:pt x="2228" y="5438"/>
                </a:lnTo>
                <a:lnTo>
                  <a:pt x="2310" y="5409"/>
                </a:lnTo>
                <a:lnTo>
                  <a:pt x="2389" y="5377"/>
                </a:lnTo>
                <a:lnTo>
                  <a:pt x="2466" y="5341"/>
                </a:lnTo>
                <a:lnTo>
                  <a:pt x="2542" y="5301"/>
                </a:lnTo>
                <a:lnTo>
                  <a:pt x="2615" y="5257"/>
                </a:lnTo>
                <a:lnTo>
                  <a:pt x="2685" y="5210"/>
                </a:lnTo>
                <a:lnTo>
                  <a:pt x="2753" y="5160"/>
                </a:lnTo>
                <a:lnTo>
                  <a:pt x="2819" y="5106"/>
                </a:lnTo>
                <a:lnTo>
                  <a:pt x="2881" y="5049"/>
                </a:lnTo>
                <a:lnTo>
                  <a:pt x="2941" y="4990"/>
                </a:lnTo>
                <a:lnTo>
                  <a:pt x="2998" y="4927"/>
                </a:lnTo>
                <a:lnTo>
                  <a:pt x="3051" y="4862"/>
                </a:lnTo>
                <a:lnTo>
                  <a:pt x="3102" y="4794"/>
                </a:lnTo>
                <a:lnTo>
                  <a:pt x="3149" y="4723"/>
                </a:lnTo>
                <a:lnTo>
                  <a:pt x="3192" y="4650"/>
                </a:lnTo>
                <a:lnTo>
                  <a:pt x="3232" y="4575"/>
                </a:lnTo>
                <a:lnTo>
                  <a:pt x="3269" y="4498"/>
                </a:lnTo>
                <a:lnTo>
                  <a:pt x="3301" y="4418"/>
                </a:lnTo>
                <a:lnTo>
                  <a:pt x="3330" y="4337"/>
                </a:lnTo>
                <a:lnTo>
                  <a:pt x="3354" y="4253"/>
                </a:lnTo>
                <a:lnTo>
                  <a:pt x="3374" y="4168"/>
                </a:lnTo>
                <a:lnTo>
                  <a:pt x="3390" y="4082"/>
                </a:lnTo>
                <a:lnTo>
                  <a:pt x="3402" y="3994"/>
                </a:lnTo>
                <a:lnTo>
                  <a:pt x="3409" y="3905"/>
                </a:lnTo>
                <a:lnTo>
                  <a:pt x="3411" y="3814"/>
                </a:lnTo>
                <a:lnTo>
                  <a:pt x="3409" y="3723"/>
                </a:lnTo>
                <a:lnTo>
                  <a:pt x="3402" y="3634"/>
                </a:lnTo>
                <a:lnTo>
                  <a:pt x="3390" y="3546"/>
                </a:lnTo>
                <a:lnTo>
                  <a:pt x="3374" y="3460"/>
                </a:lnTo>
                <a:lnTo>
                  <a:pt x="3354" y="3375"/>
                </a:lnTo>
                <a:lnTo>
                  <a:pt x="3330" y="3291"/>
                </a:lnTo>
                <a:lnTo>
                  <a:pt x="3301" y="3210"/>
                </a:lnTo>
                <a:lnTo>
                  <a:pt x="3269" y="3130"/>
                </a:lnTo>
                <a:lnTo>
                  <a:pt x="3232" y="3053"/>
                </a:lnTo>
                <a:lnTo>
                  <a:pt x="3192" y="2978"/>
                </a:lnTo>
                <a:lnTo>
                  <a:pt x="3149" y="2905"/>
                </a:lnTo>
                <a:lnTo>
                  <a:pt x="3102" y="2834"/>
                </a:lnTo>
                <a:lnTo>
                  <a:pt x="3051" y="2766"/>
                </a:lnTo>
                <a:lnTo>
                  <a:pt x="2998" y="2701"/>
                </a:lnTo>
                <a:lnTo>
                  <a:pt x="2941" y="2638"/>
                </a:lnTo>
                <a:lnTo>
                  <a:pt x="2881" y="2579"/>
                </a:lnTo>
                <a:lnTo>
                  <a:pt x="2819" y="2522"/>
                </a:lnTo>
                <a:lnTo>
                  <a:pt x="2753" y="2468"/>
                </a:lnTo>
                <a:lnTo>
                  <a:pt x="2685" y="2418"/>
                </a:lnTo>
                <a:lnTo>
                  <a:pt x="2615" y="2371"/>
                </a:lnTo>
                <a:lnTo>
                  <a:pt x="2542" y="2327"/>
                </a:lnTo>
                <a:lnTo>
                  <a:pt x="2466" y="2287"/>
                </a:lnTo>
                <a:lnTo>
                  <a:pt x="2389" y="2251"/>
                </a:lnTo>
                <a:lnTo>
                  <a:pt x="2310" y="2219"/>
                </a:lnTo>
                <a:lnTo>
                  <a:pt x="2228" y="2190"/>
                </a:lnTo>
                <a:lnTo>
                  <a:pt x="2145" y="2166"/>
                </a:lnTo>
                <a:lnTo>
                  <a:pt x="2060" y="2145"/>
                </a:lnTo>
                <a:lnTo>
                  <a:pt x="1973" y="2130"/>
                </a:lnTo>
                <a:lnTo>
                  <a:pt x="1885" y="2118"/>
                </a:lnTo>
                <a:lnTo>
                  <a:pt x="1796" y="2111"/>
                </a:lnTo>
                <a:lnTo>
                  <a:pt x="1705" y="2109"/>
                </a:lnTo>
              </a:path>
              <a:path w="5821" h="5519">
                <a:moveTo>
                  <a:pt x="4115" y="2109"/>
                </a:moveTo>
                <a:lnTo>
                  <a:pt x="4024" y="2111"/>
                </a:lnTo>
                <a:lnTo>
                  <a:pt x="3935" y="2118"/>
                </a:lnTo>
                <a:lnTo>
                  <a:pt x="3847" y="2130"/>
                </a:lnTo>
                <a:lnTo>
                  <a:pt x="3761" y="2145"/>
                </a:lnTo>
                <a:lnTo>
                  <a:pt x="3676" y="2166"/>
                </a:lnTo>
                <a:lnTo>
                  <a:pt x="3592" y="2190"/>
                </a:lnTo>
                <a:lnTo>
                  <a:pt x="3511" y="2219"/>
                </a:lnTo>
                <a:lnTo>
                  <a:pt x="3431" y="2251"/>
                </a:lnTo>
                <a:lnTo>
                  <a:pt x="3354" y="2287"/>
                </a:lnTo>
                <a:lnTo>
                  <a:pt x="3279" y="2327"/>
                </a:lnTo>
                <a:lnTo>
                  <a:pt x="3206" y="2371"/>
                </a:lnTo>
                <a:lnTo>
                  <a:pt x="3135" y="2418"/>
                </a:lnTo>
                <a:lnTo>
                  <a:pt x="3067" y="2468"/>
                </a:lnTo>
                <a:lnTo>
                  <a:pt x="3002" y="2522"/>
                </a:lnTo>
                <a:lnTo>
                  <a:pt x="2939" y="2579"/>
                </a:lnTo>
                <a:lnTo>
                  <a:pt x="2879" y="2638"/>
                </a:lnTo>
                <a:lnTo>
                  <a:pt x="2823" y="2701"/>
                </a:lnTo>
                <a:lnTo>
                  <a:pt x="2769" y="2766"/>
                </a:lnTo>
                <a:lnTo>
                  <a:pt x="2719" y="2834"/>
                </a:lnTo>
                <a:lnTo>
                  <a:pt x="2672" y="2905"/>
                </a:lnTo>
                <a:lnTo>
                  <a:pt x="2628" y="2978"/>
                </a:lnTo>
                <a:lnTo>
                  <a:pt x="2588" y="3053"/>
                </a:lnTo>
                <a:lnTo>
                  <a:pt x="2552" y="3130"/>
                </a:lnTo>
                <a:lnTo>
                  <a:pt x="2519" y="3210"/>
                </a:lnTo>
                <a:lnTo>
                  <a:pt x="2491" y="3291"/>
                </a:lnTo>
                <a:lnTo>
                  <a:pt x="2466" y="3375"/>
                </a:lnTo>
                <a:lnTo>
                  <a:pt x="2446" y="3460"/>
                </a:lnTo>
                <a:lnTo>
                  <a:pt x="2430" y="3546"/>
                </a:lnTo>
                <a:lnTo>
                  <a:pt x="2419" y="3634"/>
                </a:lnTo>
                <a:lnTo>
                  <a:pt x="2412" y="3723"/>
                </a:lnTo>
                <a:lnTo>
                  <a:pt x="2409" y="3814"/>
                </a:lnTo>
                <a:lnTo>
                  <a:pt x="2412" y="3905"/>
                </a:lnTo>
                <a:lnTo>
                  <a:pt x="2419" y="3994"/>
                </a:lnTo>
                <a:lnTo>
                  <a:pt x="2430" y="4082"/>
                </a:lnTo>
                <a:lnTo>
                  <a:pt x="2446" y="4168"/>
                </a:lnTo>
                <a:lnTo>
                  <a:pt x="2466" y="4253"/>
                </a:lnTo>
                <a:lnTo>
                  <a:pt x="2491" y="4337"/>
                </a:lnTo>
                <a:lnTo>
                  <a:pt x="2519" y="4418"/>
                </a:lnTo>
                <a:lnTo>
                  <a:pt x="2552" y="4498"/>
                </a:lnTo>
                <a:lnTo>
                  <a:pt x="2588" y="4575"/>
                </a:lnTo>
                <a:lnTo>
                  <a:pt x="2628" y="4650"/>
                </a:lnTo>
                <a:lnTo>
                  <a:pt x="2672" y="4723"/>
                </a:lnTo>
                <a:lnTo>
                  <a:pt x="2719" y="4794"/>
                </a:lnTo>
                <a:lnTo>
                  <a:pt x="2769" y="4862"/>
                </a:lnTo>
                <a:lnTo>
                  <a:pt x="2823" y="4927"/>
                </a:lnTo>
                <a:lnTo>
                  <a:pt x="2879" y="4990"/>
                </a:lnTo>
                <a:lnTo>
                  <a:pt x="2939" y="5049"/>
                </a:lnTo>
                <a:lnTo>
                  <a:pt x="3002" y="5106"/>
                </a:lnTo>
                <a:lnTo>
                  <a:pt x="3067" y="5160"/>
                </a:lnTo>
                <a:lnTo>
                  <a:pt x="3135" y="5210"/>
                </a:lnTo>
                <a:lnTo>
                  <a:pt x="3206" y="5257"/>
                </a:lnTo>
                <a:lnTo>
                  <a:pt x="3279" y="5301"/>
                </a:lnTo>
                <a:lnTo>
                  <a:pt x="3354" y="5341"/>
                </a:lnTo>
                <a:lnTo>
                  <a:pt x="3431" y="5377"/>
                </a:lnTo>
                <a:lnTo>
                  <a:pt x="3511" y="5409"/>
                </a:lnTo>
                <a:lnTo>
                  <a:pt x="3592" y="5438"/>
                </a:lnTo>
                <a:lnTo>
                  <a:pt x="3676" y="5462"/>
                </a:lnTo>
                <a:lnTo>
                  <a:pt x="3761" y="5482"/>
                </a:lnTo>
                <a:lnTo>
                  <a:pt x="3847" y="5498"/>
                </a:lnTo>
                <a:lnTo>
                  <a:pt x="3935" y="5510"/>
                </a:lnTo>
                <a:lnTo>
                  <a:pt x="4024" y="5517"/>
                </a:lnTo>
                <a:lnTo>
                  <a:pt x="4115" y="5519"/>
                </a:lnTo>
                <a:lnTo>
                  <a:pt x="4206" y="5517"/>
                </a:lnTo>
                <a:lnTo>
                  <a:pt x="4295" y="5510"/>
                </a:lnTo>
                <a:lnTo>
                  <a:pt x="4383" y="5498"/>
                </a:lnTo>
                <a:lnTo>
                  <a:pt x="4470" y="5482"/>
                </a:lnTo>
                <a:lnTo>
                  <a:pt x="4555" y="5462"/>
                </a:lnTo>
                <a:lnTo>
                  <a:pt x="4638" y="5438"/>
                </a:lnTo>
                <a:lnTo>
                  <a:pt x="4719" y="5409"/>
                </a:lnTo>
                <a:lnTo>
                  <a:pt x="4799" y="5377"/>
                </a:lnTo>
                <a:lnTo>
                  <a:pt x="4876" y="5341"/>
                </a:lnTo>
                <a:lnTo>
                  <a:pt x="4952" y="5301"/>
                </a:lnTo>
                <a:lnTo>
                  <a:pt x="5025" y="5257"/>
                </a:lnTo>
                <a:lnTo>
                  <a:pt x="5095" y="5210"/>
                </a:lnTo>
                <a:lnTo>
                  <a:pt x="5163" y="5160"/>
                </a:lnTo>
                <a:lnTo>
                  <a:pt x="5229" y="5106"/>
                </a:lnTo>
                <a:lnTo>
                  <a:pt x="5291" y="5049"/>
                </a:lnTo>
                <a:lnTo>
                  <a:pt x="5351" y="4990"/>
                </a:lnTo>
                <a:lnTo>
                  <a:pt x="5408" y="4927"/>
                </a:lnTo>
                <a:lnTo>
                  <a:pt x="5461" y="4862"/>
                </a:lnTo>
                <a:lnTo>
                  <a:pt x="5512" y="4794"/>
                </a:lnTo>
                <a:lnTo>
                  <a:pt x="5559" y="4723"/>
                </a:lnTo>
                <a:lnTo>
                  <a:pt x="5602" y="4650"/>
                </a:lnTo>
                <a:lnTo>
                  <a:pt x="5642" y="4575"/>
                </a:lnTo>
                <a:lnTo>
                  <a:pt x="5678" y="4498"/>
                </a:lnTo>
                <a:lnTo>
                  <a:pt x="5711" y="4418"/>
                </a:lnTo>
                <a:lnTo>
                  <a:pt x="5739" y="4337"/>
                </a:lnTo>
                <a:lnTo>
                  <a:pt x="5764" y="4253"/>
                </a:lnTo>
                <a:lnTo>
                  <a:pt x="5784" y="4168"/>
                </a:lnTo>
                <a:lnTo>
                  <a:pt x="5800" y="4082"/>
                </a:lnTo>
                <a:lnTo>
                  <a:pt x="5812" y="3994"/>
                </a:lnTo>
                <a:lnTo>
                  <a:pt x="5819" y="3905"/>
                </a:lnTo>
                <a:lnTo>
                  <a:pt x="5821" y="3814"/>
                </a:lnTo>
                <a:lnTo>
                  <a:pt x="5819" y="3723"/>
                </a:lnTo>
                <a:lnTo>
                  <a:pt x="5812" y="3634"/>
                </a:lnTo>
                <a:lnTo>
                  <a:pt x="5800" y="3546"/>
                </a:lnTo>
                <a:lnTo>
                  <a:pt x="5784" y="3460"/>
                </a:lnTo>
                <a:lnTo>
                  <a:pt x="5764" y="3375"/>
                </a:lnTo>
                <a:lnTo>
                  <a:pt x="5739" y="3291"/>
                </a:lnTo>
                <a:lnTo>
                  <a:pt x="5711" y="3210"/>
                </a:lnTo>
                <a:lnTo>
                  <a:pt x="5678" y="3130"/>
                </a:lnTo>
                <a:lnTo>
                  <a:pt x="5642" y="3053"/>
                </a:lnTo>
                <a:lnTo>
                  <a:pt x="5602" y="2978"/>
                </a:lnTo>
                <a:lnTo>
                  <a:pt x="5559" y="2905"/>
                </a:lnTo>
                <a:lnTo>
                  <a:pt x="5512" y="2834"/>
                </a:lnTo>
                <a:lnTo>
                  <a:pt x="5461" y="2766"/>
                </a:lnTo>
                <a:lnTo>
                  <a:pt x="5408" y="2701"/>
                </a:lnTo>
                <a:lnTo>
                  <a:pt x="5351" y="2638"/>
                </a:lnTo>
                <a:lnTo>
                  <a:pt x="5291" y="2579"/>
                </a:lnTo>
                <a:lnTo>
                  <a:pt x="5229" y="2522"/>
                </a:lnTo>
                <a:lnTo>
                  <a:pt x="5163" y="2468"/>
                </a:lnTo>
                <a:lnTo>
                  <a:pt x="5095" y="2418"/>
                </a:lnTo>
                <a:lnTo>
                  <a:pt x="5025" y="2371"/>
                </a:lnTo>
                <a:lnTo>
                  <a:pt x="4952" y="2327"/>
                </a:lnTo>
                <a:lnTo>
                  <a:pt x="4876" y="2287"/>
                </a:lnTo>
                <a:lnTo>
                  <a:pt x="4799" y="2251"/>
                </a:lnTo>
                <a:lnTo>
                  <a:pt x="4719" y="2219"/>
                </a:lnTo>
                <a:lnTo>
                  <a:pt x="4638" y="2190"/>
                </a:lnTo>
                <a:lnTo>
                  <a:pt x="4555" y="2166"/>
                </a:lnTo>
                <a:lnTo>
                  <a:pt x="4470" y="2145"/>
                </a:lnTo>
                <a:lnTo>
                  <a:pt x="4383" y="2130"/>
                </a:lnTo>
                <a:lnTo>
                  <a:pt x="4295" y="2118"/>
                </a:lnTo>
                <a:lnTo>
                  <a:pt x="4206" y="2111"/>
                </a:lnTo>
                <a:lnTo>
                  <a:pt x="4115" y="2109"/>
                </a:lnTo>
              </a:path>
              <a:path w="5821" h="5519">
                <a:moveTo>
                  <a:pt x="2868" y="0"/>
                </a:moveTo>
                <a:lnTo>
                  <a:pt x="2777" y="2"/>
                </a:lnTo>
                <a:lnTo>
                  <a:pt x="2688" y="9"/>
                </a:lnTo>
                <a:lnTo>
                  <a:pt x="2600" y="20"/>
                </a:lnTo>
                <a:lnTo>
                  <a:pt x="2513" y="36"/>
                </a:lnTo>
                <a:lnTo>
                  <a:pt x="2428" y="57"/>
                </a:lnTo>
                <a:lnTo>
                  <a:pt x="2345" y="81"/>
                </a:lnTo>
                <a:lnTo>
                  <a:pt x="2263" y="110"/>
                </a:lnTo>
                <a:lnTo>
                  <a:pt x="2184" y="142"/>
                </a:lnTo>
                <a:lnTo>
                  <a:pt x="2106" y="178"/>
                </a:lnTo>
                <a:lnTo>
                  <a:pt x="2031" y="218"/>
                </a:lnTo>
                <a:lnTo>
                  <a:pt x="1958" y="262"/>
                </a:lnTo>
                <a:lnTo>
                  <a:pt x="1888" y="309"/>
                </a:lnTo>
                <a:lnTo>
                  <a:pt x="1820" y="359"/>
                </a:lnTo>
                <a:lnTo>
                  <a:pt x="1754" y="413"/>
                </a:lnTo>
                <a:lnTo>
                  <a:pt x="1692" y="470"/>
                </a:lnTo>
                <a:lnTo>
                  <a:pt x="1632" y="529"/>
                </a:lnTo>
                <a:lnTo>
                  <a:pt x="1575" y="592"/>
                </a:lnTo>
                <a:lnTo>
                  <a:pt x="1522" y="657"/>
                </a:lnTo>
                <a:lnTo>
                  <a:pt x="1471" y="725"/>
                </a:lnTo>
                <a:lnTo>
                  <a:pt x="1424" y="796"/>
                </a:lnTo>
                <a:lnTo>
                  <a:pt x="1381" y="869"/>
                </a:lnTo>
                <a:lnTo>
                  <a:pt x="1341" y="944"/>
                </a:lnTo>
                <a:lnTo>
                  <a:pt x="1304" y="1021"/>
                </a:lnTo>
                <a:lnTo>
                  <a:pt x="1272" y="1101"/>
                </a:lnTo>
                <a:lnTo>
                  <a:pt x="1243" y="1182"/>
                </a:lnTo>
                <a:lnTo>
                  <a:pt x="1219" y="1265"/>
                </a:lnTo>
                <a:lnTo>
                  <a:pt x="1199" y="1350"/>
                </a:lnTo>
                <a:lnTo>
                  <a:pt x="1183" y="1437"/>
                </a:lnTo>
                <a:lnTo>
                  <a:pt x="1171" y="1525"/>
                </a:lnTo>
                <a:lnTo>
                  <a:pt x="1164" y="1614"/>
                </a:lnTo>
                <a:lnTo>
                  <a:pt x="1162" y="1705"/>
                </a:lnTo>
                <a:lnTo>
                  <a:pt x="1164" y="1795"/>
                </a:lnTo>
                <a:lnTo>
                  <a:pt x="1171" y="1885"/>
                </a:lnTo>
                <a:lnTo>
                  <a:pt x="1183" y="1973"/>
                </a:lnTo>
                <a:lnTo>
                  <a:pt x="1199" y="2059"/>
                </a:lnTo>
                <a:lnTo>
                  <a:pt x="1219" y="2144"/>
                </a:lnTo>
                <a:lnTo>
                  <a:pt x="1243" y="2227"/>
                </a:lnTo>
                <a:lnTo>
                  <a:pt x="1272" y="2309"/>
                </a:lnTo>
                <a:lnTo>
                  <a:pt x="1304" y="2388"/>
                </a:lnTo>
                <a:lnTo>
                  <a:pt x="1341" y="2466"/>
                </a:lnTo>
                <a:lnTo>
                  <a:pt x="1381" y="2541"/>
                </a:lnTo>
                <a:lnTo>
                  <a:pt x="1424" y="2614"/>
                </a:lnTo>
                <a:lnTo>
                  <a:pt x="1471" y="2684"/>
                </a:lnTo>
                <a:lnTo>
                  <a:pt x="1522" y="2753"/>
                </a:lnTo>
                <a:lnTo>
                  <a:pt x="1575" y="2818"/>
                </a:lnTo>
                <a:lnTo>
                  <a:pt x="1632" y="2880"/>
                </a:lnTo>
                <a:lnTo>
                  <a:pt x="1692" y="2940"/>
                </a:lnTo>
                <a:lnTo>
                  <a:pt x="1754" y="2997"/>
                </a:lnTo>
                <a:lnTo>
                  <a:pt x="1820" y="3051"/>
                </a:lnTo>
                <a:lnTo>
                  <a:pt x="1888" y="3101"/>
                </a:lnTo>
                <a:lnTo>
                  <a:pt x="1958" y="3148"/>
                </a:lnTo>
                <a:lnTo>
                  <a:pt x="2031" y="3191"/>
                </a:lnTo>
                <a:lnTo>
                  <a:pt x="2106" y="3231"/>
                </a:lnTo>
                <a:lnTo>
                  <a:pt x="2184" y="3268"/>
                </a:lnTo>
                <a:lnTo>
                  <a:pt x="2263" y="3300"/>
                </a:lnTo>
                <a:lnTo>
                  <a:pt x="2345" y="3329"/>
                </a:lnTo>
                <a:lnTo>
                  <a:pt x="2428" y="3353"/>
                </a:lnTo>
                <a:lnTo>
                  <a:pt x="2513" y="3373"/>
                </a:lnTo>
                <a:lnTo>
                  <a:pt x="2600" y="3389"/>
                </a:lnTo>
                <a:lnTo>
                  <a:pt x="2688" y="3401"/>
                </a:lnTo>
                <a:lnTo>
                  <a:pt x="2777" y="3408"/>
                </a:lnTo>
                <a:lnTo>
                  <a:pt x="2868" y="3410"/>
                </a:lnTo>
                <a:lnTo>
                  <a:pt x="2958" y="3408"/>
                </a:lnTo>
                <a:lnTo>
                  <a:pt x="3048" y="3401"/>
                </a:lnTo>
                <a:lnTo>
                  <a:pt x="3136" y="3389"/>
                </a:lnTo>
                <a:lnTo>
                  <a:pt x="3222" y="3373"/>
                </a:lnTo>
                <a:lnTo>
                  <a:pt x="3307" y="3353"/>
                </a:lnTo>
                <a:lnTo>
                  <a:pt x="3390" y="3329"/>
                </a:lnTo>
                <a:lnTo>
                  <a:pt x="3472" y="3300"/>
                </a:lnTo>
                <a:lnTo>
                  <a:pt x="3551" y="3268"/>
                </a:lnTo>
                <a:lnTo>
                  <a:pt x="3629" y="3231"/>
                </a:lnTo>
                <a:lnTo>
                  <a:pt x="3704" y="3191"/>
                </a:lnTo>
                <a:lnTo>
                  <a:pt x="3777" y="3148"/>
                </a:lnTo>
                <a:lnTo>
                  <a:pt x="3848" y="3101"/>
                </a:lnTo>
                <a:lnTo>
                  <a:pt x="3916" y="3051"/>
                </a:lnTo>
                <a:lnTo>
                  <a:pt x="3981" y="2997"/>
                </a:lnTo>
                <a:lnTo>
                  <a:pt x="4044" y="2940"/>
                </a:lnTo>
                <a:lnTo>
                  <a:pt x="4103" y="2880"/>
                </a:lnTo>
                <a:lnTo>
                  <a:pt x="4160" y="2818"/>
                </a:lnTo>
                <a:lnTo>
                  <a:pt x="4214" y="2753"/>
                </a:lnTo>
                <a:lnTo>
                  <a:pt x="4264" y="2684"/>
                </a:lnTo>
                <a:lnTo>
                  <a:pt x="4311" y="2614"/>
                </a:lnTo>
                <a:lnTo>
                  <a:pt x="4355" y="2541"/>
                </a:lnTo>
                <a:lnTo>
                  <a:pt x="4395" y="2466"/>
                </a:lnTo>
                <a:lnTo>
                  <a:pt x="4431" y="2388"/>
                </a:lnTo>
                <a:lnTo>
                  <a:pt x="4463" y="2309"/>
                </a:lnTo>
                <a:lnTo>
                  <a:pt x="4492" y="2227"/>
                </a:lnTo>
                <a:lnTo>
                  <a:pt x="4516" y="2144"/>
                </a:lnTo>
                <a:lnTo>
                  <a:pt x="4537" y="2059"/>
                </a:lnTo>
                <a:lnTo>
                  <a:pt x="4553" y="1973"/>
                </a:lnTo>
                <a:lnTo>
                  <a:pt x="4564" y="1885"/>
                </a:lnTo>
                <a:lnTo>
                  <a:pt x="4571" y="1795"/>
                </a:lnTo>
                <a:lnTo>
                  <a:pt x="4574" y="1705"/>
                </a:lnTo>
                <a:lnTo>
                  <a:pt x="4571" y="1614"/>
                </a:lnTo>
                <a:lnTo>
                  <a:pt x="4564" y="1525"/>
                </a:lnTo>
                <a:lnTo>
                  <a:pt x="4553" y="1437"/>
                </a:lnTo>
                <a:lnTo>
                  <a:pt x="4537" y="1350"/>
                </a:lnTo>
                <a:lnTo>
                  <a:pt x="4516" y="1265"/>
                </a:lnTo>
                <a:lnTo>
                  <a:pt x="4492" y="1182"/>
                </a:lnTo>
                <a:lnTo>
                  <a:pt x="4463" y="1101"/>
                </a:lnTo>
                <a:lnTo>
                  <a:pt x="4431" y="1021"/>
                </a:lnTo>
                <a:lnTo>
                  <a:pt x="4395" y="944"/>
                </a:lnTo>
                <a:lnTo>
                  <a:pt x="4355" y="869"/>
                </a:lnTo>
                <a:lnTo>
                  <a:pt x="4311" y="796"/>
                </a:lnTo>
                <a:lnTo>
                  <a:pt x="4264" y="725"/>
                </a:lnTo>
                <a:lnTo>
                  <a:pt x="4214" y="657"/>
                </a:lnTo>
                <a:lnTo>
                  <a:pt x="4160" y="592"/>
                </a:lnTo>
                <a:lnTo>
                  <a:pt x="4103" y="529"/>
                </a:lnTo>
                <a:lnTo>
                  <a:pt x="4044" y="470"/>
                </a:lnTo>
                <a:lnTo>
                  <a:pt x="3981" y="413"/>
                </a:lnTo>
                <a:lnTo>
                  <a:pt x="3916" y="359"/>
                </a:lnTo>
                <a:lnTo>
                  <a:pt x="3848" y="309"/>
                </a:lnTo>
                <a:lnTo>
                  <a:pt x="3777" y="262"/>
                </a:lnTo>
                <a:lnTo>
                  <a:pt x="3704" y="218"/>
                </a:lnTo>
                <a:lnTo>
                  <a:pt x="3629" y="178"/>
                </a:lnTo>
                <a:lnTo>
                  <a:pt x="3551" y="142"/>
                </a:lnTo>
                <a:lnTo>
                  <a:pt x="3472" y="110"/>
                </a:lnTo>
                <a:lnTo>
                  <a:pt x="3390" y="81"/>
                </a:lnTo>
                <a:lnTo>
                  <a:pt x="3307" y="57"/>
                </a:lnTo>
                <a:lnTo>
                  <a:pt x="3222" y="36"/>
                </a:lnTo>
                <a:lnTo>
                  <a:pt x="3136" y="20"/>
                </a:lnTo>
                <a:lnTo>
                  <a:pt x="3048" y="9"/>
                </a:lnTo>
                <a:lnTo>
                  <a:pt x="2958" y="2"/>
                </a:lnTo>
                <a:lnTo>
                  <a:pt x="2868" y="0"/>
                </a:lnTo>
              </a:path>
            </a:pathLst>
          </a:custGeom>
          <a:solidFill>
            <a:srgbClr val="E32544">
              <a:alpha val="67058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175" y="3148329"/>
            <a:ext cx="3418205" cy="216154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21600000">
            <a:off x="500380" y="3308350"/>
            <a:ext cx="3046095" cy="2001519"/>
            <a:chOff x="0" y="0"/>
            <a:chExt cx="3046095" cy="2425064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3046095" cy="2425064"/>
            </a:xfrm>
            <a:prstGeom prst="rect">
              <a:avLst/>
            </a:prstGeom>
          </p:spPr>
        </p:pic>
        <p:sp>
          <p:nvSpPr>
            <p:cNvPr id="16" name="textbox 16"/>
            <p:cNvSpPr/>
            <p:nvPr/>
          </p:nvSpPr>
          <p:spPr>
            <a:xfrm>
              <a:off x="-12700" y="-12700"/>
              <a:ext cx="3072129" cy="245046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1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1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1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8202"/>
                </a:lnSpc>
                <a:tabLst/>
              </a:pPr>
              <a:endParaRPr lang="Arial" altLang="Arial" sz="100" dirty="0"/>
            </a:p>
            <a:p>
              <a:pPr marL="258152" algn="l" rtl="0" eaLnBrk="0">
                <a:lnSpc>
                  <a:spcPts val="2500"/>
                </a:lnSpc>
                <a:tabLst/>
              </a:pPr>
              <a:r>
                <a:rPr sz="1700" spc="-10" dirty="0">
                  <a:solidFill>
                    <a:srgbClr val="121B36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   </a:t>
              </a:r>
              <a:r>
                <a:rPr lang="zh-CN" altLang="en-US" sz="1700" spc="-10" dirty="0">
                  <a:solidFill>
                    <a:srgbClr val="121B36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占地面积：</a:t>
              </a:r>
              <a:r>
                <a:rPr lang="en-US" altLang="zh-CN" sz="1700" spc="-10" dirty="0">
                  <a:solidFill>
                    <a:srgbClr val="121B36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8935</a:t>
              </a:r>
              <a:r>
                <a:rPr lang="zh-CN" altLang="en-US" sz="1700" spc="-10" dirty="0">
                  <a:solidFill>
                    <a:srgbClr val="121B36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平方</a:t>
              </a:r>
              <a:endParaRPr lang="Microsoft YaHei" altLang="Microsoft YaHei" sz="1700" dirty="0"/>
            </a:p>
            <a:p>
              <a:pPr marL="258152" algn="l" rtl="0" eaLnBrk="0">
                <a:lnSpc>
                  <a:spcPts val="2500"/>
                </a:lnSpc>
                <a:spcBef>
                  <a:spcPts val="815"/>
                </a:spcBef>
                <a:tabLst/>
              </a:pPr>
              <a:r>
                <a:rPr sz="1700" spc="-10" dirty="0">
                  <a:solidFill>
                    <a:srgbClr val="121B36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   </a:t>
              </a:r>
              <a:r>
                <a:rPr lang="zh-CN" altLang="en-US" sz="1700" spc="-10" dirty="0">
                  <a:solidFill>
                    <a:srgbClr val="121B36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备用地</a:t>
              </a:r>
              <a:r>
                <a:rPr sz="1700" spc="-20" dirty="0">
                  <a:solidFill>
                    <a:srgbClr val="121B3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：</a:t>
              </a:r>
              <a:r>
                <a:rPr sz="1700" spc="0" dirty="0">
                  <a:solidFill>
                    <a:srgbClr val="121B3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</a:t>
              </a:r>
              <a:r>
                <a:rPr lang="zh-CN" altLang="en-US" sz="1700" spc="0" dirty="0">
                  <a:solidFill>
                    <a:srgbClr val="121B3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约</a:t>
              </a:r>
              <a:r>
                <a:rPr lang="en-US" altLang="zh-CN" sz="1700" spc="0" dirty="0">
                  <a:solidFill>
                    <a:srgbClr val="121B3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70</a:t>
              </a:r>
              <a:r>
                <a:rPr lang="zh-CN" altLang="en-US" sz="1700" spc="0" dirty="0">
                  <a:solidFill>
                    <a:srgbClr val="121B3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亩</a:t>
              </a:r>
              <a:endParaRPr lang="Microsoft YaHei" altLang="Microsoft YaHei" sz="1700" dirty="0"/>
            </a:p>
            <a:p>
              <a:pPr algn="l" rtl="0" eaLnBrk="0">
                <a:lnSpc>
                  <a:spcPct val="113000"/>
                </a:lnSpc>
                <a:tabLst/>
              </a:pPr>
              <a:endParaRPr lang="Arial" altLang="Arial" sz="600" dirty="0"/>
            </a:p>
            <a:p>
              <a:pPr marL="258152" algn="l" rtl="0" eaLnBrk="0">
                <a:lnSpc>
                  <a:spcPts val="2500"/>
                </a:lnSpc>
                <a:spcBef>
                  <a:spcPts val="1"/>
                </a:spcBef>
                <a:tabLst/>
              </a:pPr>
              <a:r>
                <a:rPr sz="1700" spc="10" dirty="0">
                  <a:solidFill>
                    <a:srgbClr val="121B36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   </a:t>
              </a:r>
              <a:r>
                <a:rPr sz="1700" spc="10" dirty="0">
                  <a:solidFill>
                    <a:srgbClr val="121B3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建筑总</a:t>
              </a:r>
              <a:r>
                <a:rPr sz="1700" spc="0" dirty="0">
                  <a:solidFill>
                    <a:srgbClr val="121B3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面积： </a:t>
              </a:r>
              <a:r>
                <a:rPr lang="en-US" sz="1700" spc="0" dirty="0">
                  <a:solidFill>
                    <a:srgbClr val="121B3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10016</a:t>
              </a:r>
              <a:r>
                <a:rPr sz="1700" spc="0" dirty="0">
                  <a:solidFill>
                    <a:srgbClr val="121B3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㎡</a:t>
              </a:r>
              <a:endParaRPr lang="Microsoft YaHei" altLang="Microsoft YaHei" sz="1700" dirty="0"/>
            </a:p>
          </p:txBody>
        </p:sp>
      </p:grpSp>
      <p:graphicFrame>
        <p:nvGraphicFramePr>
          <p:cNvPr id="17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904629"/>
              </p:ext>
            </p:extLst>
          </p:nvPr>
        </p:nvGraphicFramePr>
        <p:xfrm>
          <a:off x="4027804" y="1411135"/>
          <a:ext cx="3229610" cy="452120"/>
        </p:xfrm>
        <a:graphic>
          <a:graphicData uri="http://schemas.openxmlformats.org/drawingml/2006/table">
            <a:tbl>
              <a:tblPr/>
              <a:tblGrid>
                <a:gridCol w="3229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21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Arial" altLang="Arial" sz="800" dirty="0"/>
                    </a:p>
                    <a:p>
                      <a:pPr algn="l" rtl="0" eaLnBrk="0">
                        <a:lnSpc>
                          <a:spcPct val="6472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243966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1700" spc="-20" dirty="0">
                          <a:solidFill>
                            <a:srgbClr val="121B36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评估总价值：  </a:t>
                      </a:r>
                      <a:r>
                        <a:rPr lang="en-US" sz="1700" spc="0" dirty="0">
                          <a:solidFill>
                            <a:srgbClr val="121B36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7550</a:t>
                      </a:r>
                      <a:r>
                        <a:rPr sz="1700" spc="0" dirty="0">
                          <a:solidFill>
                            <a:srgbClr val="121B36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万元</a:t>
                      </a:r>
                      <a:endParaRPr lang="Microsoft YaHei" altLang="Microsoft YaHei" sz="17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E3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textbox 18"/>
          <p:cNvSpPr/>
          <p:nvPr/>
        </p:nvSpPr>
        <p:spPr>
          <a:xfrm>
            <a:off x="8104843" y="227232"/>
            <a:ext cx="2725420" cy="2730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ts val="1945"/>
              </a:lnSpc>
              <a:tabLst/>
            </a:pPr>
            <a:r>
              <a:rPr sz="1500" spc="0" dirty="0">
                <a:solidFill>
                  <a:srgbClr val="E32544">
                    <a:alpha val="100000"/>
                  </a:srgbClr>
                </a:solidFill>
                <a:latin typeface="Arial"/>
                <a:ea typeface="Arial"/>
                <a:cs typeface="Arial"/>
              </a:rPr>
              <a:t>Asset</a:t>
            </a:r>
            <a:r>
              <a:rPr sz="1500" spc="270" dirty="0">
                <a:solidFill>
                  <a:srgbClr val="E32544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E32544">
                    <a:alpha val="100000"/>
                  </a:srgbClr>
                </a:solidFill>
                <a:latin typeface="Arial"/>
                <a:ea typeface="Arial"/>
                <a:cs typeface="Arial"/>
              </a:rPr>
              <a:t>introduction</a:t>
            </a:r>
            <a:r>
              <a:rPr sz="1500" spc="270" dirty="0">
                <a:solidFill>
                  <a:srgbClr val="E32544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1500" spc="270" dirty="0">
                <a:solidFill>
                  <a:srgbClr val="FFFF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资产推</a:t>
            </a:r>
            <a:r>
              <a:rPr sz="1500" spc="190" dirty="0">
                <a:solidFill>
                  <a:srgbClr val="FFFF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介</a:t>
            </a:r>
            <a:endParaRPr lang="SimSun" altLang="SimSun" sz="1500" dirty="0"/>
          </a:p>
        </p:txBody>
      </p:sp>
      <p:sp>
        <p:nvSpPr>
          <p:cNvPr id="19" name="textbox 19"/>
          <p:cNvSpPr/>
          <p:nvPr/>
        </p:nvSpPr>
        <p:spPr>
          <a:xfrm>
            <a:off x="5509994" y="2918726"/>
            <a:ext cx="720090" cy="4248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282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7000"/>
              </a:lnSpc>
              <a:tabLst/>
            </a:pPr>
            <a:r>
              <a:rPr sz="2700" spc="40" dirty="0">
                <a:solidFill>
                  <a:srgbClr val="FFFF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价</a:t>
            </a:r>
            <a:r>
              <a:rPr sz="2700" spc="20" dirty="0">
                <a:solidFill>
                  <a:srgbClr val="FFFF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值</a:t>
            </a:r>
            <a:endParaRPr lang="SimSun" altLang="SimSun" sz="2700" dirty="0"/>
          </a:p>
        </p:txBody>
      </p:sp>
      <p:sp>
        <p:nvSpPr>
          <p:cNvPr id="20" name="textbox 20"/>
          <p:cNvSpPr/>
          <p:nvPr/>
        </p:nvSpPr>
        <p:spPr>
          <a:xfrm>
            <a:off x="4537098" y="4564379"/>
            <a:ext cx="719455" cy="4292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652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8000"/>
              </a:lnSpc>
              <a:tabLst/>
            </a:pPr>
            <a:r>
              <a:rPr sz="2700" spc="40" dirty="0">
                <a:solidFill>
                  <a:srgbClr val="FFFF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面</a:t>
            </a:r>
            <a:r>
              <a:rPr sz="2700" spc="20" dirty="0">
                <a:solidFill>
                  <a:srgbClr val="FFFF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积</a:t>
            </a:r>
            <a:endParaRPr lang="SimSun" altLang="SimSun" sz="2700" dirty="0"/>
          </a:p>
        </p:txBody>
      </p:sp>
      <p:sp>
        <p:nvSpPr>
          <p:cNvPr id="21" name="textbox 21"/>
          <p:cNvSpPr/>
          <p:nvPr/>
        </p:nvSpPr>
        <p:spPr>
          <a:xfrm>
            <a:off x="6534794" y="4564379"/>
            <a:ext cx="719455" cy="4279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862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8000"/>
              </a:lnSpc>
              <a:tabLst/>
            </a:pPr>
            <a:r>
              <a:rPr sz="2700" spc="40" dirty="0">
                <a:solidFill>
                  <a:srgbClr val="FFFF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数</a:t>
            </a:r>
            <a:r>
              <a:rPr sz="2700" spc="20" dirty="0">
                <a:solidFill>
                  <a:srgbClr val="FFFF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量</a:t>
            </a:r>
            <a:endParaRPr lang="SimSun" altLang="SimSun" sz="2700" dirty="0"/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0" y="638276"/>
            <a:ext cx="11522075" cy="190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4"/>
          <p:cNvSpPr/>
          <p:nvPr/>
        </p:nvSpPr>
        <p:spPr>
          <a:xfrm>
            <a:off x="0" y="0"/>
            <a:ext cx="11522075" cy="647700"/>
          </a:xfrm>
          <a:prstGeom prst="rect">
            <a:avLst/>
          </a:prstGeom>
          <a:solidFill>
            <a:srgbClr val="121B36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57000"/>
              </a:lnSpc>
              <a:tabLst/>
            </a:pPr>
            <a:endParaRPr lang="Arial" altLang="Arial" sz="1000" dirty="0"/>
          </a:p>
          <a:p>
            <a:pPr marL="8117543" algn="l" rtl="0" eaLnBrk="0">
              <a:lnSpc>
                <a:spcPts val="1945"/>
              </a:lnSpc>
              <a:spcBef>
                <a:spcPts val="5"/>
              </a:spcBef>
              <a:tabLst/>
            </a:pPr>
            <a:r>
              <a:rPr sz="1500" spc="0" dirty="0">
                <a:solidFill>
                  <a:srgbClr val="E32544">
                    <a:alpha val="100000"/>
                  </a:srgbClr>
                </a:solidFill>
                <a:latin typeface="Arial"/>
                <a:ea typeface="Arial"/>
                <a:cs typeface="Arial"/>
              </a:rPr>
              <a:t>Asset</a:t>
            </a:r>
            <a:r>
              <a:rPr sz="1500" spc="270" dirty="0">
                <a:solidFill>
                  <a:srgbClr val="E32544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E32544">
                    <a:alpha val="100000"/>
                  </a:srgbClr>
                </a:solidFill>
                <a:latin typeface="Arial"/>
                <a:ea typeface="Arial"/>
                <a:cs typeface="Arial"/>
              </a:rPr>
              <a:t>introduction</a:t>
            </a:r>
            <a:r>
              <a:rPr sz="1500" spc="270" dirty="0">
                <a:solidFill>
                  <a:srgbClr val="E32544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1500" spc="270" dirty="0">
                <a:solidFill>
                  <a:srgbClr val="FFFF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资产推</a:t>
            </a:r>
            <a:r>
              <a:rPr sz="1500" spc="190" dirty="0">
                <a:solidFill>
                  <a:srgbClr val="FFFF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介</a:t>
            </a:r>
            <a:endParaRPr lang="SimSun" altLang="SimSun" sz="1500" dirty="0"/>
          </a:p>
        </p:txBody>
      </p:sp>
      <p:sp>
        <p:nvSpPr>
          <p:cNvPr id="26" name="rect"/>
          <p:cNvSpPr/>
          <p:nvPr/>
        </p:nvSpPr>
        <p:spPr>
          <a:xfrm>
            <a:off x="0" y="6336791"/>
            <a:ext cx="11521440" cy="143255"/>
          </a:xfrm>
          <a:prstGeom prst="rect">
            <a:avLst/>
          </a:prstGeom>
          <a:solidFill>
            <a:srgbClr val="121B36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869B7CA-4605-CE78-8318-1DA92BE75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23" y="840984"/>
            <a:ext cx="9931910" cy="5302523"/>
          </a:xfrm>
          <a:prstGeom prst="rect">
            <a:avLst/>
          </a:prstGeom>
        </p:spPr>
      </p:pic>
      <p:sp>
        <p:nvSpPr>
          <p:cNvPr id="4" name="星形: 五角 3">
            <a:extLst>
              <a:ext uri="{FF2B5EF4-FFF2-40B4-BE49-F238E27FC236}">
                <a16:creationId xmlns:a16="http://schemas.microsoft.com/office/drawing/2014/main" id="{600547C2-06AD-3148-D22B-B02AB6BE9545}"/>
              </a:ext>
            </a:extLst>
          </p:cNvPr>
          <p:cNvSpPr/>
          <p:nvPr/>
        </p:nvSpPr>
        <p:spPr>
          <a:xfrm>
            <a:off x="4500285" y="3370730"/>
            <a:ext cx="358588" cy="34962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30"/>
          <p:cNvSpPr/>
          <p:nvPr/>
        </p:nvSpPr>
        <p:spPr>
          <a:xfrm>
            <a:off x="0" y="0"/>
            <a:ext cx="11522075" cy="647700"/>
          </a:xfrm>
          <a:prstGeom prst="rect">
            <a:avLst/>
          </a:prstGeom>
          <a:solidFill>
            <a:srgbClr val="121B36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57000"/>
              </a:lnSpc>
              <a:tabLst/>
            </a:pPr>
            <a:endParaRPr lang="Arial" altLang="Arial" sz="1000" dirty="0"/>
          </a:p>
          <a:p>
            <a:pPr marL="8117543" algn="l" rtl="0" eaLnBrk="0">
              <a:lnSpc>
                <a:spcPts val="1945"/>
              </a:lnSpc>
              <a:spcBef>
                <a:spcPts val="5"/>
              </a:spcBef>
              <a:tabLst/>
            </a:pPr>
            <a:r>
              <a:rPr sz="1500" spc="0" dirty="0">
                <a:solidFill>
                  <a:srgbClr val="E32544">
                    <a:alpha val="100000"/>
                  </a:srgbClr>
                </a:solidFill>
                <a:latin typeface="Arial"/>
                <a:ea typeface="Arial"/>
                <a:cs typeface="Arial"/>
              </a:rPr>
              <a:t>Asset</a:t>
            </a:r>
            <a:r>
              <a:rPr sz="1500" spc="270" dirty="0">
                <a:solidFill>
                  <a:srgbClr val="E32544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E32544">
                    <a:alpha val="100000"/>
                  </a:srgbClr>
                </a:solidFill>
                <a:latin typeface="Arial"/>
                <a:ea typeface="Arial"/>
                <a:cs typeface="Arial"/>
              </a:rPr>
              <a:t>introduction</a:t>
            </a:r>
            <a:r>
              <a:rPr sz="1500" spc="270" dirty="0">
                <a:solidFill>
                  <a:srgbClr val="E32544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1500" spc="270" dirty="0">
                <a:solidFill>
                  <a:srgbClr val="FFFF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资产推</a:t>
            </a:r>
            <a:r>
              <a:rPr sz="1500" spc="190" dirty="0">
                <a:solidFill>
                  <a:srgbClr val="FFFF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介</a:t>
            </a:r>
            <a:endParaRPr lang="SimSun" altLang="SimSun" sz="1500" dirty="0"/>
          </a:p>
        </p:txBody>
      </p:sp>
      <p:sp>
        <p:nvSpPr>
          <p:cNvPr id="34" name="textbox 34"/>
          <p:cNvSpPr/>
          <p:nvPr/>
        </p:nvSpPr>
        <p:spPr>
          <a:xfrm>
            <a:off x="3384778" y="838961"/>
            <a:ext cx="3658234" cy="543559"/>
          </a:xfrm>
          <a:prstGeom prst="rect">
            <a:avLst/>
          </a:prstGeom>
          <a:solidFill>
            <a:srgbClr val="10243F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  <a:tabLst/>
            </a:pPr>
            <a:endParaRPr lang="Arial" altLang="Arial" sz="800" dirty="0"/>
          </a:p>
          <a:p>
            <a:pPr marL="942806" algn="l" rtl="0" eaLnBrk="0">
              <a:lnSpc>
                <a:spcPct val="91000"/>
              </a:lnSpc>
              <a:spcBef>
                <a:spcPts val="4"/>
              </a:spcBef>
              <a:tabLst/>
            </a:pPr>
            <a:r>
              <a:rPr sz="2000" spc="-10" dirty="0" err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资产现</a:t>
            </a:r>
            <a:r>
              <a:rPr sz="2000" spc="0" dirty="0" err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状</a:t>
            </a:r>
            <a:endParaRPr lang="Microsoft YaHei" altLang="Microsoft YaHei" sz="2000" dirty="0"/>
          </a:p>
        </p:txBody>
      </p:sp>
      <p:sp>
        <p:nvSpPr>
          <p:cNvPr id="35" name="rect"/>
          <p:cNvSpPr/>
          <p:nvPr/>
        </p:nvSpPr>
        <p:spPr>
          <a:xfrm>
            <a:off x="0" y="6336791"/>
            <a:ext cx="11521440" cy="143255"/>
          </a:xfrm>
          <a:prstGeom prst="rect">
            <a:avLst/>
          </a:prstGeom>
          <a:solidFill>
            <a:srgbClr val="121B36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026" name="Picture 2" descr="都江堰中堰国际酒店 的图像结果">
            <a:extLst>
              <a:ext uri="{FF2B5EF4-FFF2-40B4-BE49-F238E27FC236}">
                <a16:creationId xmlns:a16="http://schemas.microsoft.com/office/drawing/2014/main" id="{630029A8-8F27-FCF5-F511-D778C4DCA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24" y="1965591"/>
            <a:ext cx="3810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都江堰中堰国际酒店 的图像结果">
            <a:extLst>
              <a:ext uri="{FF2B5EF4-FFF2-40B4-BE49-F238E27FC236}">
                <a16:creationId xmlns:a16="http://schemas.microsoft.com/office/drawing/2014/main" id="{900234A9-6484-D290-2046-7D1C6B4EC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210" y="1954213"/>
            <a:ext cx="32575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都江堰中堰国际酒店 的图像结果">
            <a:extLst>
              <a:ext uri="{FF2B5EF4-FFF2-40B4-BE49-F238E27FC236}">
                <a16:creationId xmlns:a16="http://schemas.microsoft.com/office/drawing/2014/main" id="{32132AAA-D058-2E3B-E1D8-E53C390BD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499" y="1954212"/>
            <a:ext cx="32575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"/>
          <p:cNvSpPr/>
          <p:nvPr/>
        </p:nvSpPr>
        <p:spPr>
          <a:xfrm>
            <a:off x="0" y="1523"/>
            <a:ext cx="11521440" cy="6478651"/>
          </a:xfrm>
          <a:prstGeom prst="rect">
            <a:avLst/>
          </a:prstGeom>
          <a:solidFill>
            <a:srgbClr val="101A35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5" name="textbox 55"/>
          <p:cNvSpPr/>
          <p:nvPr/>
        </p:nvSpPr>
        <p:spPr>
          <a:xfrm>
            <a:off x="919175" y="1052383"/>
            <a:ext cx="4665979" cy="82931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106"/>
              </a:lnSpc>
              <a:tabLst/>
            </a:pPr>
            <a:endParaRPr lang="Arial" altLang="Arial" sz="100" dirty="0"/>
          </a:p>
          <a:p>
            <a:pPr marL="27353" algn="l" rtl="0" eaLnBrk="0">
              <a:lnSpc>
                <a:spcPct val="67000"/>
              </a:lnSpc>
              <a:tabLst/>
            </a:pPr>
            <a:r>
              <a:rPr sz="3100" spc="-15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LOOK FORWARD T</a:t>
            </a:r>
            <a:r>
              <a:rPr sz="3100" spc="-1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O</a:t>
            </a:r>
            <a:endParaRPr lang="Arial" altLang="Arial" sz="3100" dirty="0"/>
          </a:p>
          <a:p>
            <a:pPr marL="12700" algn="l" rtl="0" eaLnBrk="0">
              <a:lnSpc>
                <a:spcPts val="3839"/>
              </a:lnSpc>
              <a:tabLst/>
            </a:pPr>
            <a:r>
              <a:rPr sz="3100" spc="-14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COOPERATING WITH YO</a:t>
            </a:r>
            <a:r>
              <a:rPr sz="3100" spc="-8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U</a:t>
            </a:r>
            <a:endParaRPr lang="Arial" altLang="Arial" sz="3100" dirty="0"/>
          </a:p>
        </p:txBody>
      </p:sp>
      <p:sp>
        <p:nvSpPr>
          <p:cNvPr id="56" name="textbox 56"/>
          <p:cNvSpPr/>
          <p:nvPr/>
        </p:nvSpPr>
        <p:spPr>
          <a:xfrm>
            <a:off x="3915347" y="3070501"/>
            <a:ext cx="3655059" cy="5391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7154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6000"/>
              </a:lnSpc>
              <a:tabLst/>
            </a:pPr>
            <a:r>
              <a:rPr sz="3900" spc="-50" dirty="0">
                <a:solidFill>
                  <a:srgbClr val="E32544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期 待 与 您 合 </a:t>
            </a:r>
            <a:r>
              <a:rPr sz="3900" spc="-10" dirty="0">
                <a:solidFill>
                  <a:srgbClr val="E32544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作</a:t>
            </a:r>
            <a:endParaRPr lang="Microsoft YaHei" altLang="Microsoft YaHei" sz="3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171</Words>
  <Application>Microsoft Office PowerPoint</Application>
  <PresentationFormat>自定义</PresentationFormat>
  <Paragraphs>50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SimSun</vt:lpstr>
      <vt:lpstr>Microsoft YaHei</vt:lpstr>
      <vt:lpstr>Arial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Administrator</cp:lastModifiedBy>
  <cp:revision>2</cp:revision>
  <dcterms:modified xsi:type="dcterms:W3CDTF">2024-08-12T03:44:26Z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E94486CC-9CD1-11EB-B3E1-52540006F7B4}" pid="2" name="CRO">
    <vt:lpwstr>wqlLaW5nc29mdCBQREYgdG8gV1BTIDgw</vt:lpwstr>
  </property>
  <property fmtid="{E94486CC-9CD1-11EB-B3E1-52540006F7B4}" pid="3" name="Created">
    <vt:filetime>2022-10-06T12:37:27Z</vt:filetime>
  </property>
</Properties>
</file>