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2.svg" ContentType="image/svg+xml"/>
  <Override PartName="/ppt/media/image4.svg" ContentType="image/svg+xml"/>
  <Override PartName="/ppt/media/image6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16"/>
  </p:notesMasterIdLst>
  <p:sldIdLst>
    <p:sldId id="268" r:id="rId5"/>
    <p:sldId id="257" r:id="rId6"/>
    <p:sldId id="258" r:id="rId7"/>
    <p:sldId id="270" r:id="rId8"/>
    <p:sldId id="272" r:id="rId9"/>
    <p:sldId id="273" r:id="rId10"/>
    <p:sldId id="261" r:id="rId11"/>
    <p:sldId id="260" r:id="rId12"/>
    <p:sldId id="262" r:id="rId13"/>
    <p:sldId id="263" r:id="rId14"/>
    <p:sldId id="266" r:id="rId15"/>
  </p:sldIdLst>
  <p:sldSz cx="12192000" cy="6858000"/>
  <p:notesSz cx="6858000" cy="9144000"/>
  <p:custDataLst>
    <p:tags r:id="rId20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4" userDrawn="1">
          <p15:clr>
            <a:srgbClr val="A4A3A4"/>
          </p15:clr>
        </p15:guide>
        <p15:guide id="2" pos="38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78C9"/>
    <a:srgbClr val="4887D3"/>
    <a:srgbClr val="BFD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34"/>
        <p:guide pos="381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gs" Target="tags/tag135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1" y="1"/>
            <a:ext cx="12192000" cy="6858000"/>
          </a:xfrm>
          <a:prstGeom prst="rect">
            <a:avLst/>
          </a:prstGeom>
          <a:gradFill>
            <a:gsLst>
              <a:gs pos="0">
                <a:schemeClr val="bg1"/>
              </a:gs>
              <a:gs pos="81000">
                <a:schemeClr val="bg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8" name="椭圆 7"/>
          <p:cNvSpPr/>
          <p:nvPr userDrawn="1">
            <p:custDataLst>
              <p:tags r:id="rId3"/>
            </p:custDataLst>
          </p:nvPr>
        </p:nvSpPr>
        <p:spPr>
          <a:xfrm>
            <a:off x="3244215" y="878205"/>
            <a:ext cx="5703570" cy="5703570"/>
          </a:xfrm>
          <a:prstGeom prst="ellipse">
            <a:avLst/>
          </a:prstGeom>
          <a:gradFill>
            <a:gsLst>
              <a:gs pos="30000">
                <a:schemeClr val="accent1">
                  <a:lumMod val="20000"/>
                  <a:lumOff val="80000"/>
                  <a:alpha val="0"/>
                </a:schemeClr>
              </a:gs>
              <a:gs pos="0">
                <a:schemeClr val="accent1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+mj-ea"/>
              <a:ea typeface="+mj-ea"/>
            </a:endParaRPr>
          </a:p>
        </p:txBody>
      </p:sp>
      <p:sp>
        <p:nvSpPr>
          <p:cNvPr id="9" name="任意多边形 36"/>
          <p:cNvSpPr/>
          <p:nvPr userDrawn="1">
            <p:custDataLst>
              <p:tags r:id="rId4"/>
            </p:custDataLst>
          </p:nvPr>
        </p:nvSpPr>
        <p:spPr>
          <a:xfrm>
            <a:off x="0" y="5432425"/>
            <a:ext cx="12192000" cy="86487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00" h="2033">
                <a:moveTo>
                  <a:pt x="19200" y="145"/>
                </a:moveTo>
                <a:lnTo>
                  <a:pt x="19200" y="2033"/>
                </a:lnTo>
                <a:lnTo>
                  <a:pt x="0" y="2033"/>
                </a:lnTo>
                <a:lnTo>
                  <a:pt x="0" y="153"/>
                </a:lnTo>
                <a:lnTo>
                  <a:pt x="215" y="108"/>
                </a:lnTo>
                <a:lnTo>
                  <a:pt x="438" y="70"/>
                </a:lnTo>
                <a:lnTo>
                  <a:pt x="662" y="40"/>
                </a:lnTo>
                <a:lnTo>
                  <a:pt x="885" y="19"/>
                </a:lnTo>
                <a:lnTo>
                  <a:pt x="1108" y="6"/>
                </a:lnTo>
                <a:lnTo>
                  <a:pt x="1331" y="0"/>
                </a:lnTo>
                <a:lnTo>
                  <a:pt x="1554" y="1"/>
                </a:lnTo>
                <a:lnTo>
                  <a:pt x="1777" y="9"/>
                </a:lnTo>
                <a:lnTo>
                  <a:pt x="2001" y="24"/>
                </a:lnTo>
                <a:lnTo>
                  <a:pt x="2224" y="44"/>
                </a:lnTo>
                <a:lnTo>
                  <a:pt x="2447" y="70"/>
                </a:lnTo>
                <a:lnTo>
                  <a:pt x="2670" y="101"/>
                </a:lnTo>
                <a:lnTo>
                  <a:pt x="2893" y="137"/>
                </a:lnTo>
                <a:lnTo>
                  <a:pt x="3116" y="177"/>
                </a:lnTo>
                <a:lnTo>
                  <a:pt x="3339" y="221"/>
                </a:lnTo>
                <a:lnTo>
                  <a:pt x="3563" y="269"/>
                </a:lnTo>
                <a:lnTo>
                  <a:pt x="3786" y="320"/>
                </a:lnTo>
                <a:lnTo>
                  <a:pt x="4009" y="374"/>
                </a:lnTo>
                <a:lnTo>
                  <a:pt x="4232" y="431"/>
                </a:lnTo>
                <a:lnTo>
                  <a:pt x="4455" y="490"/>
                </a:lnTo>
                <a:lnTo>
                  <a:pt x="4678" y="550"/>
                </a:lnTo>
                <a:lnTo>
                  <a:pt x="4902" y="612"/>
                </a:lnTo>
                <a:lnTo>
                  <a:pt x="5125" y="674"/>
                </a:lnTo>
                <a:lnTo>
                  <a:pt x="5348" y="738"/>
                </a:lnTo>
                <a:lnTo>
                  <a:pt x="5571" y="801"/>
                </a:lnTo>
                <a:lnTo>
                  <a:pt x="5794" y="864"/>
                </a:lnTo>
                <a:lnTo>
                  <a:pt x="6017" y="927"/>
                </a:lnTo>
                <a:lnTo>
                  <a:pt x="6241" y="989"/>
                </a:lnTo>
                <a:lnTo>
                  <a:pt x="6464" y="1049"/>
                </a:lnTo>
                <a:lnTo>
                  <a:pt x="6687" y="1108"/>
                </a:lnTo>
                <a:lnTo>
                  <a:pt x="6910" y="1165"/>
                </a:lnTo>
                <a:lnTo>
                  <a:pt x="7133" y="1219"/>
                </a:lnTo>
                <a:lnTo>
                  <a:pt x="7356" y="1270"/>
                </a:lnTo>
                <a:lnTo>
                  <a:pt x="7580" y="1318"/>
                </a:lnTo>
                <a:lnTo>
                  <a:pt x="7803" y="1362"/>
                </a:lnTo>
                <a:lnTo>
                  <a:pt x="8026" y="1402"/>
                </a:lnTo>
                <a:lnTo>
                  <a:pt x="8249" y="1438"/>
                </a:lnTo>
                <a:lnTo>
                  <a:pt x="8472" y="1469"/>
                </a:lnTo>
                <a:lnTo>
                  <a:pt x="8695" y="1495"/>
                </a:lnTo>
                <a:lnTo>
                  <a:pt x="8918" y="1515"/>
                </a:lnTo>
                <a:lnTo>
                  <a:pt x="9142" y="1530"/>
                </a:lnTo>
                <a:lnTo>
                  <a:pt x="9365" y="1538"/>
                </a:lnTo>
                <a:lnTo>
                  <a:pt x="9588" y="1539"/>
                </a:lnTo>
                <a:lnTo>
                  <a:pt x="9619" y="1538"/>
                </a:lnTo>
                <a:lnTo>
                  <a:pt x="9651" y="1539"/>
                </a:lnTo>
                <a:lnTo>
                  <a:pt x="9874" y="1538"/>
                </a:lnTo>
                <a:lnTo>
                  <a:pt x="10097" y="1530"/>
                </a:lnTo>
                <a:lnTo>
                  <a:pt x="10321" y="1515"/>
                </a:lnTo>
                <a:lnTo>
                  <a:pt x="10544" y="1495"/>
                </a:lnTo>
                <a:lnTo>
                  <a:pt x="10767" y="1469"/>
                </a:lnTo>
                <a:lnTo>
                  <a:pt x="10990" y="1438"/>
                </a:lnTo>
                <a:lnTo>
                  <a:pt x="11213" y="1402"/>
                </a:lnTo>
                <a:lnTo>
                  <a:pt x="11436" y="1362"/>
                </a:lnTo>
                <a:lnTo>
                  <a:pt x="11659" y="1318"/>
                </a:lnTo>
                <a:lnTo>
                  <a:pt x="11883" y="1270"/>
                </a:lnTo>
                <a:lnTo>
                  <a:pt x="12106" y="1219"/>
                </a:lnTo>
                <a:lnTo>
                  <a:pt x="12329" y="1165"/>
                </a:lnTo>
                <a:lnTo>
                  <a:pt x="12552" y="1108"/>
                </a:lnTo>
                <a:lnTo>
                  <a:pt x="12775" y="1049"/>
                </a:lnTo>
                <a:lnTo>
                  <a:pt x="12998" y="989"/>
                </a:lnTo>
                <a:lnTo>
                  <a:pt x="13222" y="927"/>
                </a:lnTo>
                <a:lnTo>
                  <a:pt x="13445" y="864"/>
                </a:lnTo>
                <a:lnTo>
                  <a:pt x="13668" y="801"/>
                </a:lnTo>
                <a:lnTo>
                  <a:pt x="13891" y="738"/>
                </a:lnTo>
                <a:lnTo>
                  <a:pt x="14114" y="674"/>
                </a:lnTo>
                <a:lnTo>
                  <a:pt x="14337" y="612"/>
                </a:lnTo>
                <a:lnTo>
                  <a:pt x="14561" y="550"/>
                </a:lnTo>
                <a:lnTo>
                  <a:pt x="14784" y="490"/>
                </a:lnTo>
                <a:lnTo>
                  <a:pt x="15007" y="431"/>
                </a:lnTo>
                <a:lnTo>
                  <a:pt x="15230" y="374"/>
                </a:lnTo>
                <a:lnTo>
                  <a:pt x="15453" y="320"/>
                </a:lnTo>
                <a:lnTo>
                  <a:pt x="15676" y="269"/>
                </a:lnTo>
                <a:lnTo>
                  <a:pt x="15900" y="221"/>
                </a:lnTo>
                <a:lnTo>
                  <a:pt x="16123" y="177"/>
                </a:lnTo>
                <a:lnTo>
                  <a:pt x="16346" y="137"/>
                </a:lnTo>
                <a:lnTo>
                  <a:pt x="16569" y="101"/>
                </a:lnTo>
                <a:lnTo>
                  <a:pt x="16792" y="70"/>
                </a:lnTo>
                <a:lnTo>
                  <a:pt x="17015" y="44"/>
                </a:lnTo>
                <a:lnTo>
                  <a:pt x="17238" y="24"/>
                </a:lnTo>
                <a:lnTo>
                  <a:pt x="17462" y="9"/>
                </a:lnTo>
                <a:lnTo>
                  <a:pt x="17685" y="1"/>
                </a:lnTo>
                <a:lnTo>
                  <a:pt x="17908" y="0"/>
                </a:lnTo>
                <a:lnTo>
                  <a:pt x="18131" y="6"/>
                </a:lnTo>
                <a:lnTo>
                  <a:pt x="18354" y="19"/>
                </a:lnTo>
                <a:lnTo>
                  <a:pt x="18577" y="40"/>
                </a:lnTo>
                <a:lnTo>
                  <a:pt x="18801" y="70"/>
                </a:lnTo>
                <a:lnTo>
                  <a:pt x="19024" y="108"/>
                </a:lnTo>
                <a:lnTo>
                  <a:pt x="19200" y="145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99000">
                <a:schemeClr val="accent2">
                  <a:lumMod val="20000"/>
                  <a:lumOff val="80000"/>
                </a:schemeClr>
              </a:gs>
              <a:gs pos="58000">
                <a:schemeClr val="accent2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1800">
              <a:latin typeface="+mj-ea"/>
              <a:ea typeface="+mj-ea"/>
              <a:sym typeface="+mn-ea"/>
            </a:endParaRPr>
          </a:p>
        </p:txBody>
      </p:sp>
      <p:sp>
        <p:nvSpPr>
          <p:cNvPr id="11" name="任意多边形 57"/>
          <p:cNvSpPr/>
          <p:nvPr userDrawn="1">
            <p:custDataLst>
              <p:tags r:id="rId5"/>
            </p:custDataLst>
          </p:nvPr>
        </p:nvSpPr>
        <p:spPr>
          <a:xfrm>
            <a:off x="0" y="5594985"/>
            <a:ext cx="12192000" cy="126301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00" h="1776">
                <a:moveTo>
                  <a:pt x="19200" y="1241"/>
                </a:moveTo>
                <a:lnTo>
                  <a:pt x="19200" y="1776"/>
                </a:lnTo>
                <a:lnTo>
                  <a:pt x="0" y="1776"/>
                </a:lnTo>
                <a:lnTo>
                  <a:pt x="0" y="92"/>
                </a:lnTo>
                <a:lnTo>
                  <a:pt x="215" y="65"/>
                </a:lnTo>
                <a:lnTo>
                  <a:pt x="438" y="42"/>
                </a:lnTo>
                <a:lnTo>
                  <a:pt x="662" y="24"/>
                </a:lnTo>
                <a:lnTo>
                  <a:pt x="885" y="11"/>
                </a:lnTo>
                <a:lnTo>
                  <a:pt x="1108" y="4"/>
                </a:lnTo>
                <a:lnTo>
                  <a:pt x="1331" y="0"/>
                </a:lnTo>
                <a:lnTo>
                  <a:pt x="1554" y="1"/>
                </a:lnTo>
                <a:lnTo>
                  <a:pt x="1777" y="5"/>
                </a:lnTo>
                <a:lnTo>
                  <a:pt x="2001" y="14"/>
                </a:lnTo>
                <a:lnTo>
                  <a:pt x="2224" y="26"/>
                </a:lnTo>
                <a:lnTo>
                  <a:pt x="2447" y="42"/>
                </a:lnTo>
                <a:lnTo>
                  <a:pt x="2670" y="60"/>
                </a:lnTo>
                <a:lnTo>
                  <a:pt x="2893" y="82"/>
                </a:lnTo>
                <a:lnTo>
                  <a:pt x="3116" y="106"/>
                </a:lnTo>
                <a:lnTo>
                  <a:pt x="3339" y="132"/>
                </a:lnTo>
                <a:lnTo>
                  <a:pt x="3563" y="161"/>
                </a:lnTo>
                <a:lnTo>
                  <a:pt x="3786" y="191"/>
                </a:lnTo>
                <a:lnTo>
                  <a:pt x="4009" y="224"/>
                </a:lnTo>
                <a:lnTo>
                  <a:pt x="4232" y="258"/>
                </a:lnTo>
                <a:lnTo>
                  <a:pt x="4455" y="293"/>
                </a:lnTo>
                <a:lnTo>
                  <a:pt x="4678" y="329"/>
                </a:lnTo>
                <a:lnTo>
                  <a:pt x="4902" y="366"/>
                </a:lnTo>
                <a:lnTo>
                  <a:pt x="5125" y="403"/>
                </a:lnTo>
                <a:lnTo>
                  <a:pt x="5348" y="442"/>
                </a:lnTo>
                <a:lnTo>
                  <a:pt x="5571" y="479"/>
                </a:lnTo>
                <a:lnTo>
                  <a:pt x="5794" y="517"/>
                </a:lnTo>
                <a:lnTo>
                  <a:pt x="6017" y="555"/>
                </a:lnTo>
                <a:lnTo>
                  <a:pt x="6241" y="592"/>
                </a:lnTo>
                <a:lnTo>
                  <a:pt x="6464" y="628"/>
                </a:lnTo>
                <a:lnTo>
                  <a:pt x="6687" y="663"/>
                </a:lnTo>
                <a:lnTo>
                  <a:pt x="6910" y="697"/>
                </a:lnTo>
                <a:lnTo>
                  <a:pt x="7133" y="729"/>
                </a:lnTo>
                <a:lnTo>
                  <a:pt x="7356" y="760"/>
                </a:lnTo>
                <a:lnTo>
                  <a:pt x="7580" y="789"/>
                </a:lnTo>
                <a:lnTo>
                  <a:pt x="7803" y="815"/>
                </a:lnTo>
                <a:lnTo>
                  <a:pt x="8026" y="839"/>
                </a:lnTo>
                <a:lnTo>
                  <a:pt x="8249" y="860"/>
                </a:lnTo>
                <a:lnTo>
                  <a:pt x="8472" y="879"/>
                </a:lnTo>
                <a:lnTo>
                  <a:pt x="8695" y="895"/>
                </a:lnTo>
                <a:lnTo>
                  <a:pt x="8918" y="907"/>
                </a:lnTo>
                <a:lnTo>
                  <a:pt x="9142" y="915"/>
                </a:lnTo>
                <a:lnTo>
                  <a:pt x="9365" y="920"/>
                </a:lnTo>
                <a:lnTo>
                  <a:pt x="9588" y="921"/>
                </a:lnTo>
                <a:lnTo>
                  <a:pt x="9619" y="920"/>
                </a:lnTo>
                <a:lnTo>
                  <a:pt x="9651" y="921"/>
                </a:lnTo>
                <a:lnTo>
                  <a:pt x="9874" y="920"/>
                </a:lnTo>
                <a:lnTo>
                  <a:pt x="10097" y="915"/>
                </a:lnTo>
                <a:lnTo>
                  <a:pt x="10321" y="907"/>
                </a:lnTo>
                <a:lnTo>
                  <a:pt x="10544" y="895"/>
                </a:lnTo>
                <a:lnTo>
                  <a:pt x="10767" y="879"/>
                </a:lnTo>
                <a:lnTo>
                  <a:pt x="10990" y="860"/>
                </a:lnTo>
                <a:lnTo>
                  <a:pt x="11213" y="839"/>
                </a:lnTo>
                <a:lnTo>
                  <a:pt x="11436" y="815"/>
                </a:lnTo>
                <a:lnTo>
                  <a:pt x="11659" y="789"/>
                </a:lnTo>
                <a:lnTo>
                  <a:pt x="11883" y="760"/>
                </a:lnTo>
                <a:lnTo>
                  <a:pt x="12106" y="729"/>
                </a:lnTo>
                <a:lnTo>
                  <a:pt x="12329" y="697"/>
                </a:lnTo>
                <a:lnTo>
                  <a:pt x="12552" y="663"/>
                </a:lnTo>
                <a:lnTo>
                  <a:pt x="12775" y="628"/>
                </a:lnTo>
                <a:lnTo>
                  <a:pt x="12998" y="592"/>
                </a:lnTo>
                <a:lnTo>
                  <a:pt x="13222" y="555"/>
                </a:lnTo>
                <a:lnTo>
                  <a:pt x="13445" y="517"/>
                </a:lnTo>
                <a:lnTo>
                  <a:pt x="13668" y="479"/>
                </a:lnTo>
                <a:lnTo>
                  <a:pt x="13891" y="442"/>
                </a:lnTo>
                <a:lnTo>
                  <a:pt x="14114" y="403"/>
                </a:lnTo>
                <a:lnTo>
                  <a:pt x="14337" y="366"/>
                </a:lnTo>
                <a:lnTo>
                  <a:pt x="14561" y="329"/>
                </a:lnTo>
                <a:lnTo>
                  <a:pt x="14784" y="293"/>
                </a:lnTo>
                <a:lnTo>
                  <a:pt x="15007" y="258"/>
                </a:lnTo>
                <a:lnTo>
                  <a:pt x="15230" y="224"/>
                </a:lnTo>
                <a:lnTo>
                  <a:pt x="15453" y="191"/>
                </a:lnTo>
                <a:lnTo>
                  <a:pt x="15676" y="161"/>
                </a:lnTo>
                <a:lnTo>
                  <a:pt x="15900" y="132"/>
                </a:lnTo>
                <a:lnTo>
                  <a:pt x="16123" y="106"/>
                </a:lnTo>
                <a:lnTo>
                  <a:pt x="16346" y="82"/>
                </a:lnTo>
                <a:lnTo>
                  <a:pt x="16569" y="60"/>
                </a:lnTo>
                <a:lnTo>
                  <a:pt x="16792" y="42"/>
                </a:lnTo>
                <a:lnTo>
                  <a:pt x="17015" y="26"/>
                </a:lnTo>
                <a:lnTo>
                  <a:pt x="17238" y="14"/>
                </a:lnTo>
                <a:lnTo>
                  <a:pt x="17462" y="5"/>
                </a:lnTo>
                <a:lnTo>
                  <a:pt x="17685" y="1"/>
                </a:lnTo>
                <a:lnTo>
                  <a:pt x="17908" y="0"/>
                </a:lnTo>
                <a:lnTo>
                  <a:pt x="18131" y="4"/>
                </a:lnTo>
                <a:lnTo>
                  <a:pt x="18354" y="11"/>
                </a:lnTo>
                <a:lnTo>
                  <a:pt x="18577" y="24"/>
                </a:lnTo>
                <a:lnTo>
                  <a:pt x="18801" y="42"/>
                </a:lnTo>
                <a:lnTo>
                  <a:pt x="19024" y="65"/>
                </a:lnTo>
                <a:lnTo>
                  <a:pt x="19200" y="87"/>
                </a:lnTo>
                <a:lnTo>
                  <a:pt x="19200" y="124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latin typeface="+mj-ea"/>
              <a:ea typeface="+mj-ea"/>
            </a:endParaRPr>
          </a:p>
        </p:txBody>
      </p:sp>
      <p:cxnSp>
        <p:nvCxnSpPr>
          <p:cNvPr id="13" name="直接连接符 12"/>
          <p:cNvCxnSpPr/>
          <p:nvPr>
            <p:custDataLst>
              <p:tags r:id="rId6"/>
            </p:custDataLst>
          </p:nvPr>
        </p:nvCxnSpPr>
        <p:spPr>
          <a:xfrm>
            <a:off x="11106785" y="693737"/>
            <a:ext cx="23552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>
            <p:custDataLst>
              <p:tags r:id="rId7"/>
            </p:custDataLst>
          </p:nvPr>
        </p:nvCxnSpPr>
        <p:spPr>
          <a:xfrm>
            <a:off x="11106785" y="754697"/>
            <a:ext cx="23552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>
            <p:custDataLst>
              <p:tags r:id="rId8"/>
            </p:custDataLst>
          </p:nvPr>
        </p:nvCxnSpPr>
        <p:spPr>
          <a:xfrm>
            <a:off x="11106785" y="815657"/>
            <a:ext cx="23552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 userDrawn="1">
            <p:ph type="ctrTitle"/>
            <p:custDataLst>
              <p:tags r:id="rId9"/>
            </p:custDataLst>
          </p:nvPr>
        </p:nvSpPr>
        <p:spPr>
          <a:xfrm>
            <a:off x="838200" y="2392090"/>
            <a:ext cx="10515600" cy="1063910"/>
          </a:xfrm>
        </p:spPr>
        <p:txBody>
          <a:bodyPr wrap="square" anchor="b">
            <a:normAutofit/>
          </a:bodyPr>
          <a:lstStyle>
            <a:lvl1pPr algn="ctr">
              <a:lnSpc>
                <a:spcPct val="100000"/>
              </a:lnSpc>
              <a:defRPr lang="zh-CN" altLang="en-US" sz="6600" b="1" kern="1200" dirty="0">
                <a:solidFill>
                  <a:schemeClr val="tx2"/>
                </a:solidFill>
                <a:effectLst>
                  <a:outerShdw blurRad="127000" dist="63500" dir="2700000" algn="tl" rotWithShape="0">
                    <a:schemeClr val="tx2">
                      <a:alpha val="20000"/>
                    </a:scheme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 userDrawn="1">
            <p:ph type="subTitle" idx="1" hasCustomPrompt="1"/>
            <p:custDataLst>
              <p:tags r:id="rId10"/>
            </p:custDataLst>
          </p:nvPr>
        </p:nvSpPr>
        <p:spPr>
          <a:xfrm>
            <a:off x="838200" y="3618560"/>
            <a:ext cx="10515600" cy="755848"/>
          </a:xfrm>
        </p:spPr>
        <p:txBody>
          <a:bodyPr wrap="square">
            <a:normAutofit/>
          </a:bodyPr>
          <a:lstStyle>
            <a:lvl1pPr marL="0" indent="0" algn="ctr">
              <a:lnSpc>
                <a:spcPct val="100000"/>
              </a:lnSpc>
              <a:buNone/>
              <a:defRPr lang="zh-CN" altLang="en-US" sz="1200" b="1" kern="1200" cap="all" spc="1000" baseline="0" dirty="0">
                <a:solidFill>
                  <a:schemeClr val="tx2"/>
                </a:solidFill>
                <a:uFillTx/>
                <a:latin typeface="+mn-ea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10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11"/>
            <p:custDataLst>
              <p:tags r:id="rId12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12"/>
            <p:custDataLst>
              <p:tags r:id="rId13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公司名占位符 6"/>
          <p:cNvSpPr>
            <a:spLocks noGrp="1"/>
          </p:cNvSpPr>
          <p:nvPr userDrawn="1">
            <p:ph type="body" sz="quarter" idx="13" hasCustomPrompt="1"/>
            <p:custDataLst>
              <p:tags r:id="rId14"/>
            </p:custDataLst>
          </p:nvPr>
        </p:nvSpPr>
        <p:spPr>
          <a:xfrm>
            <a:off x="838198" y="504000"/>
            <a:ext cx="2880000" cy="504000"/>
          </a:xfrm>
        </p:spPr>
        <p:txBody>
          <a:bodyPr wrap="square" anchor="ctr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zh-CN" altLang="en-US" dirty="0"/>
              <a:t>公司名</a:t>
            </a:r>
            <a:endParaRPr lang="zh-CN" altLang="en-US" dirty="0"/>
          </a:p>
        </p:txBody>
      </p:sp>
      <p:sp>
        <p:nvSpPr>
          <p:cNvPr id="14" name="日期时间占位符 7"/>
          <p:cNvSpPr>
            <a:spLocks noGrp="1"/>
          </p:cNvSpPr>
          <p:nvPr userDrawn="1">
            <p:ph type="body" sz="quarter" idx="14" hasCustomPrompt="1"/>
            <p:custDataLst>
              <p:tags r:id="rId15"/>
            </p:custDataLst>
          </p:nvPr>
        </p:nvSpPr>
        <p:spPr>
          <a:xfrm>
            <a:off x="6171525" y="4652200"/>
            <a:ext cx="2520000" cy="432000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dirty="0"/>
              <a:t>日期时间</a:t>
            </a:r>
            <a:endParaRPr lang="zh-CN" altLang="en-US" dirty="0"/>
          </a:p>
        </p:txBody>
      </p:sp>
      <p:sp>
        <p:nvSpPr>
          <p:cNvPr id="18" name="年号占位符 8"/>
          <p:cNvSpPr>
            <a:spLocks noGrp="1"/>
          </p:cNvSpPr>
          <p:nvPr userDrawn="1">
            <p:ph type="body" sz="quarter" idx="15" hasCustomPrompt="1"/>
            <p:custDataLst>
              <p:tags r:id="rId16"/>
            </p:custDataLst>
          </p:nvPr>
        </p:nvSpPr>
        <p:spPr>
          <a:xfrm>
            <a:off x="3991429" y="997167"/>
            <a:ext cx="4209142" cy="1359600"/>
          </a:xfrm>
        </p:spPr>
        <p:txBody>
          <a:bodyPr wrap="square" anchor="b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lang="zh-CN" altLang="en-US" sz="6000" b="1" kern="1200" dirty="0">
                <a:ln w="12700">
                  <a:solidFill>
                    <a:schemeClr val="accent1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+mn-ea"/>
                <a:ea typeface="+mn-ea"/>
                <a:cs typeface="+mn-cs"/>
              </a:defRPr>
            </a:lvl1pPr>
          </a:lstStyle>
          <a:p>
            <a:pPr lvl="0"/>
            <a:r>
              <a:rPr lang="zh-CN" altLang="en-US" dirty="0"/>
              <a:t>年号</a:t>
            </a:r>
            <a:endParaRPr lang="zh-CN" altLang="en-US" dirty="0"/>
          </a:p>
        </p:txBody>
      </p:sp>
      <p:sp>
        <p:nvSpPr>
          <p:cNvPr id="24" name="署名占位符 10"/>
          <p:cNvSpPr>
            <a:spLocks noGrp="1"/>
          </p:cNvSpPr>
          <p:nvPr userDrawn="1">
            <p:ph type="body" sz="quarter" idx="17" hasCustomPrompt="1"/>
            <p:custDataLst>
              <p:tags r:id="rId17"/>
            </p:custDataLst>
          </p:nvPr>
        </p:nvSpPr>
        <p:spPr>
          <a:xfrm>
            <a:off x="3496310" y="4652200"/>
            <a:ext cx="2520000" cy="432000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3" Type="http://schemas.openxmlformats.org/officeDocument/2006/relationships/theme" Target="../theme/theme3.xml"/><Relationship Id="rId12" Type="http://schemas.openxmlformats.org/officeDocument/2006/relationships/tags" Target="../tags/tag27.xml"/><Relationship Id="rId11" Type="http://schemas.openxmlformats.org/officeDocument/2006/relationships/tags" Target="../tags/tag26.xml"/><Relationship Id="rId10" Type="http://schemas.openxmlformats.org/officeDocument/2006/relationships/tags" Target="../tags/tag25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/>
              </a:gs>
              <a:gs pos="81000">
                <a:schemeClr val="bg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单圆角矩形 4"/>
          <p:cNvSpPr/>
          <p:nvPr userDrawn="1">
            <p:custDataLst>
              <p:tags r:id="rId3"/>
            </p:custDataLst>
          </p:nvPr>
        </p:nvSpPr>
        <p:spPr>
          <a:xfrm>
            <a:off x="514350" y="932855"/>
            <a:ext cx="4017010" cy="14714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2"/>
              </a:gs>
              <a:gs pos="98000">
                <a:schemeClr val="accent2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11106785" y="693737"/>
            <a:ext cx="23552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5"/>
            </p:custDataLst>
          </p:nvPr>
        </p:nvCxnSpPr>
        <p:spPr>
          <a:xfrm>
            <a:off x="11106785" y="754697"/>
            <a:ext cx="23552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6"/>
            </p:custDataLst>
          </p:nvPr>
        </p:nvCxnSpPr>
        <p:spPr>
          <a:xfrm>
            <a:off x="11106785" y="815657"/>
            <a:ext cx="23552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占位符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695960" y="360000"/>
            <a:ext cx="10800000" cy="720000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 userDrawn="1">
            <p:ph type="body" idx="1"/>
            <p:custDataLst>
              <p:tags r:id="rId8"/>
            </p:custDataLst>
          </p:nvPr>
        </p:nvSpPr>
        <p:spPr>
          <a:xfrm>
            <a:off x="695960" y="1301749"/>
            <a:ext cx="10800000" cy="4873625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2"/>
            <p:custDataLst>
              <p:tags r:id="rId9"/>
            </p:custDataLst>
          </p:nvPr>
        </p:nvSpPr>
        <p:spPr>
          <a:xfrm>
            <a:off x="69596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3"/>
            <p:custDataLst>
              <p:tags r:id="rId10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4"/>
            <p:custDataLst>
              <p:tags r:id="rId11"/>
            </p:custDataLst>
          </p:nvPr>
        </p:nvSpPr>
        <p:spPr>
          <a:xfrm>
            <a:off x="875398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KSO_TEMPLATE" hidden="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134.xml"/><Relationship Id="rId6" Type="http://schemas.openxmlformats.org/officeDocument/2006/relationships/tags" Target="../tags/tag133.xml"/><Relationship Id="rId5" Type="http://schemas.openxmlformats.org/officeDocument/2006/relationships/tags" Target="../tags/tag132.xml"/><Relationship Id="rId4" Type="http://schemas.openxmlformats.org/officeDocument/2006/relationships/tags" Target="../tags/tag131.xml"/><Relationship Id="rId3" Type="http://schemas.openxmlformats.org/officeDocument/2006/relationships/tags" Target="../tags/tag130.xml"/><Relationship Id="rId2" Type="http://schemas.openxmlformats.org/officeDocument/2006/relationships/tags" Target="../tags/tag129.xml"/><Relationship Id="rId1" Type="http://schemas.openxmlformats.org/officeDocument/2006/relationships/tags" Target="../tags/tag1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5" Type="http://schemas.openxmlformats.org/officeDocument/2006/relationships/slideLayout" Target="../slideLayouts/slideLayout2.xml"/><Relationship Id="rId44" Type="http://schemas.openxmlformats.org/officeDocument/2006/relationships/tags" Target="../tags/tag78.xml"/><Relationship Id="rId43" Type="http://schemas.openxmlformats.org/officeDocument/2006/relationships/tags" Target="../tags/tag77.xml"/><Relationship Id="rId42" Type="http://schemas.openxmlformats.org/officeDocument/2006/relationships/tags" Target="../tags/tag76.xml"/><Relationship Id="rId41" Type="http://schemas.openxmlformats.org/officeDocument/2006/relationships/tags" Target="../tags/tag75.xml"/><Relationship Id="rId40" Type="http://schemas.openxmlformats.org/officeDocument/2006/relationships/tags" Target="../tags/tag74.xml"/><Relationship Id="rId4" Type="http://schemas.openxmlformats.org/officeDocument/2006/relationships/tags" Target="../tags/tag38.xml"/><Relationship Id="rId39" Type="http://schemas.openxmlformats.org/officeDocument/2006/relationships/tags" Target="../tags/tag73.xml"/><Relationship Id="rId38" Type="http://schemas.openxmlformats.org/officeDocument/2006/relationships/tags" Target="../tags/tag72.xml"/><Relationship Id="rId37" Type="http://schemas.openxmlformats.org/officeDocument/2006/relationships/tags" Target="../tags/tag71.xml"/><Relationship Id="rId36" Type="http://schemas.openxmlformats.org/officeDocument/2006/relationships/tags" Target="../tags/tag70.xml"/><Relationship Id="rId35" Type="http://schemas.openxmlformats.org/officeDocument/2006/relationships/tags" Target="../tags/tag69.xml"/><Relationship Id="rId34" Type="http://schemas.openxmlformats.org/officeDocument/2006/relationships/tags" Target="../tags/tag68.xml"/><Relationship Id="rId33" Type="http://schemas.openxmlformats.org/officeDocument/2006/relationships/tags" Target="../tags/tag67.xml"/><Relationship Id="rId32" Type="http://schemas.openxmlformats.org/officeDocument/2006/relationships/tags" Target="../tags/tag66.xml"/><Relationship Id="rId31" Type="http://schemas.openxmlformats.org/officeDocument/2006/relationships/tags" Target="../tags/tag65.xml"/><Relationship Id="rId30" Type="http://schemas.openxmlformats.org/officeDocument/2006/relationships/tags" Target="../tags/tag64.xml"/><Relationship Id="rId3" Type="http://schemas.openxmlformats.org/officeDocument/2006/relationships/tags" Target="../tags/tag37.xml"/><Relationship Id="rId29" Type="http://schemas.openxmlformats.org/officeDocument/2006/relationships/tags" Target="../tags/tag63.xml"/><Relationship Id="rId28" Type="http://schemas.openxmlformats.org/officeDocument/2006/relationships/tags" Target="../tags/tag62.xml"/><Relationship Id="rId27" Type="http://schemas.openxmlformats.org/officeDocument/2006/relationships/tags" Target="../tags/tag61.xml"/><Relationship Id="rId26" Type="http://schemas.openxmlformats.org/officeDocument/2006/relationships/tags" Target="../tags/tag60.xml"/><Relationship Id="rId25" Type="http://schemas.openxmlformats.org/officeDocument/2006/relationships/tags" Target="../tags/tag59.xml"/><Relationship Id="rId24" Type="http://schemas.openxmlformats.org/officeDocument/2006/relationships/tags" Target="../tags/tag58.xml"/><Relationship Id="rId23" Type="http://schemas.openxmlformats.org/officeDocument/2006/relationships/tags" Target="../tags/tag57.xml"/><Relationship Id="rId22" Type="http://schemas.openxmlformats.org/officeDocument/2006/relationships/tags" Target="../tags/tag56.xml"/><Relationship Id="rId21" Type="http://schemas.openxmlformats.org/officeDocument/2006/relationships/tags" Target="../tags/tag55.xml"/><Relationship Id="rId20" Type="http://schemas.openxmlformats.org/officeDocument/2006/relationships/tags" Target="../tags/tag54.xml"/><Relationship Id="rId2" Type="http://schemas.openxmlformats.org/officeDocument/2006/relationships/tags" Target="../tags/tag36.xml"/><Relationship Id="rId19" Type="http://schemas.openxmlformats.org/officeDocument/2006/relationships/tags" Target="../tags/tag53.xml"/><Relationship Id="rId18" Type="http://schemas.openxmlformats.org/officeDocument/2006/relationships/tags" Target="../tags/tag52.xml"/><Relationship Id="rId17" Type="http://schemas.openxmlformats.org/officeDocument/2006/relationships/tags" Target="../tags/tag51.xml"/><Relationship Id="rId16" Type="http://schemas.openxmlformats.org/officeDocument/2006/relationships/tags" Target="../tags/tag50.xml"/><Relationship Id="rId15" Type="http://schemas.openxmlformats.org/officeDocument/2006/relationships/tags" Target="../tags/tag49.xml"/><Relationship Id="rId14" Type="http://schemas.openxmlformats.org/officeDocument/2006/relationships/tags" Target="../tags/tag48.xml"/><Relationship Id="rId13" Type="http://schemas.openxmlformats.org/officeDocument/2006/relationships/tags" Target="../tags/tag47.xml"/><Relationship Id="rId12" Type="http://schemas.openxmlformats.org/officeDocument/2006/relationships/tags" Target="../tags/tag46.xml"/><Relationship Id="rId11" Type="http://schemas.openxmlformats.org/officeDocument/2006/relationships/tags" Target="../tags/tag45.xml"/><Relationship Id="rId10" Type="http://schemas.openxmlformats.org/officeDocument/2006/relationships/tags" Target="../tags/tag44.xml"/><Relationship Id="rId1" Type="http://schemas.openxmlformats.org/officeDocument/2006/relationships/tags" Target="../tags/tag35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87.xml"/><Relationship Id="rId8" Type="http://schemas.openxmlformats.org/officeDocument/2006/relationships/tags" Target="../tags/tag86.xml"/><Relationship Id="rId7" Type="http://schemas.openxmlformats.org/officeDocument/2006/relationships/tags" Target="../tags/tag85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79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103.xml"/><Relationship Id="rId7" Type="http://schemas.openxmlformats.org/officeDocument/2006/relationships/tags" Target="../tags/tag102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18.xml"/><Relationship Id="rId8" Type="http://schemas.openxmlformats.org/officeDocument/2006/relationships/tags" Target="../tags/tag117.xml"/><Relationship Id="rId7" Type="http://schemas.openxmlformats.org/officeDocument/2006/relationships/tags" Target="../tags/tag116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svg"/><Relationship Id="rId8" Type="http://schemas.openxmlformats.org/officeDocument/2006/relationships/image" Target="../media/image1.png"/><Relationship Id="rId7" Type="http://schemas.openxmlformats.org/officeDocument/2006/relationships/tags" Target="../tags/tag125.xml"/><Relationship Id="rId6" Type="http://schemas.openxmlformats.org/officeDocument/2006/relationships/tags" Target="../tags/tag124.xml"/><Relationship Id="rId5" Type="http://schemas.openxmlformats.org/officeDocument/2006/relationships/tags" Target="../tags/tag123.xml"/><Relationship Id="rId4" Type="http://schemas.openxmlformats.org/officeDocument/2006/relationships/tags" Target="../tags/tag122.xml"/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6" Type="http://schemas.openxmlformats.org/officeDocument/2006/relationships/slideLayout" Target="../slideLayouts/slideLayout7.xml"/><Relationship Id="rId15" Type="http://schemas.openxmlformats.org/officeDocument/2006/relationships/image" Target="../media/image6.svg"/><Relationship Id="rId14" Type="http://schemas.openxmlformats.org/officeDocument/2006/relationships/image" Target="../media/image5.png"/><Relationship Id="rId13" Type="http://schemas.openxmlformats.org/officeDocument/2006/relationships/tags" Target="../tags/tag127.xml"/><Relationship Id="rId12" Type="http://schemas.openxmlformats.org/officeDocument/2006/relationships/image" Target="../media/image4.svg"/><Relationship Id="rId11" Type="http://schemas.openxmlformats.org/officeDocument/2006/relationships/image" Target="../media/image3.png"/><Relationship Id="rId10" Type="http://schemas.openxmlformats.org/officeDocument/2006/relationships/tags" Target="../tags/tag126.xml"/><Relationship Id="rId1" Type="http://schemas.openxmlformats.org/officeDocument/2006/relationships/tags" Target="../tags/tag1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515870" y="3926840"/>
            <a:ext cx="6807835" cy="532765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>
                <a:sym typeface="+mn-ea"/>
              </a:rPr>
              <a:t>           优质资源，         高附加值，     广阔市场前景</a:t>
            </a:r>
            <a:endParaRPr lang="en-US" altLang="zh-CN"/>
          </a:p>
          <a:p>
            <a:endParaRPr lang="zh-CN" altLang="en-US"/>
          </a:p>
        </p:txBody>
      </p:sp>
      <p:sp>
        <p:nvSpPr>
          <p:cNvPr id="9" name="公司名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682750" y="448310"/>
            <a:ext cx="2123440" cy="504190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8480" indent="-206375" algn="l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830" indent="-161925" algn="l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605" indent="-149225" algn="l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5075" indent="-127000" algn="l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" name="标题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983615" y="2328545"/>
            <a:ext cx="10034270" cy="1102995"/>
          </a:xfrm>
        </p:spPr>
        <p:txBody>
          <a:bodyPr>
            <a:normAutofit fontScale="90000"/>
          </a:bodyPr>
          <a:lstStyle/>
          <a:p>
            <a:r>
              <a:rPr lang="en-US" altLang="zh-CN"/>
              <a:t>龙南沙坑矿区玻璃用脉石英矿项目投资报告</a:t>
            </a:r>
            <a:endParaRPr lang="en-US" altLang="zh-CN"/>
          </a:p>
        </p:txBody>
      </p:sp>
      <p:sp>
        <p:nvSpPr>
          <p:cNvPr id="5" name="副标题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1457325" y="3618865"/>
            <a:ext cx="9896475" cy="255270"/>
          </a:xfrm>
        </p:spPr>
        <p:txBody>
          <a:bodyPr/>
          <a:lstStyle/>
          <a:p>
            <a:r>
              <a:rPr lang="en-US" altLang="zh-CN"/>
              <a:t>INVESTMENT REPORT</a:t>
            </a:r>
            <a:endParaRPr lang="en-US" altLang="zh-CN"/>
          </a:p>
        </p:txBody>
      </p:sp>
      <p:sp>
        <p:nvSpPr>
          <p:cNvPr id="7" name="日期时间"/>
          <p:cNvSpPr>
            <a:spLocks noGrp="1"/>
          </p:cNvSpPr>
          <p:nvPr>
            <p:ph type="body" sz="quarter" idx="14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altLang="zh-CN"/>
              <a:t>日期：2025.3.4</a:t>
            </a:r>
            <a:endParaRPr lang="en-US" altLang="zh-CN"/>
          </a:p>
        </p:txBody>
      </p:sp>
      <p:sp>
        <p:nvSpPr>
          <p:cNvPr id="10" name="署名"/>
          <p:cNvSpPr>
            <a:spLocks noGrp="1"/>
          </p:cNvSpPr>
          <p:nvPr>
            <p:ph type="body" sz="quarter" idx="17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汇报人：投资团队</a:t>
            </a:r>
            <a:endParaRPr lang="zh-CN" altLang="en-US"/>
          </a:p>
        </p:txBody>
      </p: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" name="矩形 39"/>
          <p:cNvSpPr/>
          <p:nvPr/>
        </p:nvSpPr>
        <p:spPr>
          <a:xfrm>
            <a:off x="0" y="0"/>
            <a:ext cx="12103100" cy="5943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>
              <a:lnSpc>
                <a:spcPct val="200000"/>
              </a:lnSpc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龙南沙坑玻璃用硅质原料矿</a:t>
            </a:r>
            <a:endParaRPr lang="en-US" altLang="zh-CN" sz="2400" b="1">
              <a:solidFill>
                <a:schemeClr val="accent2">
                  <a:lumMod val="40000"/>
                  <a:lumOff val="60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  <a:p>
            <a:pPr algn="just"/>
            <a:endParaRPr lang="en-US" altLang="zh-CN" sz="2400" b="1">
              <a:solidFill>
                <a:schemeClr val="accent2">
                  <a:lumMod val="40000"/>
                  <a:lumOff val="60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0" y="6359525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141095" y="3113405"/>
            <a:ext cx="4919980" cy="26682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50000"/>
              </a:lnSpc>
            </a:pPr>
            <a:r>
              <a:rPr lang="zh-CN" altLang="en-US">
                <a:sym typeface="+mn-ea"/>
              </a:rPr>
              <a:t>• 市场机遇：光伏及建材市场前景广阔</a:t>
            </a:r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6275705" y="1326515"/>
            <a:ext cx="4951095" cy="2061210"/>
          </a:xfrm>
          <a:prstGeom prst="rect">
            <a:avLst/>
          </a:prstGeom>
          <a:solidFill>
            <a:srgbClr val="BFD5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1141095" y="1326515"/>
            <a:ext cx="4919980" cy="26682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5" name="矩形 4"/>
          <p:cNvSpPr/>
          <p:nvPr>
            <p:custDataLst>
              <p:tags r:id="rId4"/>
            </p:custDataLst>
          </p:nvPr>
        </p:nvSpPr>
        <p:spPr>
          <a:xfrm>
            <a:off x="6275705" y="3113405"/>
            <a:ext cx="4951095" cy="26269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6557010" y="2130425"/>
            <a:ext cx="4189095" cy="16465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600">
                <a:sym typeface="+mn-ea"/>
              </a:rPr>
              <a:t>• 项目优势：资源禀赋优越，产品附加值高，废石综合利用提升收益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6682105" y="4141470"/>
            <a:ext cx="4116705" cy="12731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600">
                <a:sym typeface="+mn-ea"/>
              </a:rPr>
              <a:t>• 建议：抓住机遇，尽快推进项目落地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1191895" y="1223645"/>
            <a:ext cx="0" cy="103124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11196320" y="1223645"/>
            <a:ext cx="0" cy="103124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>
            <p:custDataLst>
              <p:tags r:id="rId7"/>
            </p:custDataLst>
          </p:nvPr>
        </p:nvSpPr>
        <p:spPr>
          <a:xfrm>
            <a:off x="1536065" y="1955165"/>
            <a:ext cx="4137660" cy="1749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en-US" altLang="zh-CN" sz="40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</a:t>
            </a:r>
            <a:r>
              <a:rPr lang="en-US" altLang="zh-CN" sz="4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</a:t>
            </a:r>
            <a:r>
              <a:rPr lang="zh-CN" altLang="en-US" sz="4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结</a:t>
            </a:r>
            <a:r>
              <a:rPr lang="en-US" altLang="zh-CN" sz="4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</a:t>
            </a:r>
            <a:r>
              <a:rPr lang="zh-CN" altLang="en-US" sz="4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论</a:t>
            </a:r>
            <a:endParaRPr lang="zh-CN" altLang="en-US" sz="4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等腰三角形 5"/>
          <p:cNvSpPr/>
          <p:nvPr/>
        </p:nvSpPr>
        <p:spPr>
          <a:xfrm rot="5400000" flipH="1">
            <a:off x="-1449070" y="1449070"/>
            <a:ext cx="6858635" cy="396049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7" name="等腰三角形 6"/>
          <p:cNvSpPr/>
          <p:nvPr/>
        </p:nvSpPr>
        <p:spPr>
          <a:xfrm rot="5400000" flipH="1">
            <a:off x="-236855" y="236855"/>
            <a:ext cx="5605145" cy="5131435"/>
          </a:xfrm>
          <a:prstGeom prst="triangle">
            <a:avLst>
              <a:gd name="adj" fmla="val 75382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8" name="等腰三角形 7"/>
          <p:cNvSpPr/>
          <p:nvPr/>
        </p:nvSpPr>
        <p:spPr>
          <a:xfrm flipH="1">
            <a:off x="109855" y="4300855"/>
            <a:ext cx="4912360" cy="2557780"/>
          </a:xfrm>
          <a:prstGeom prst="triangle">
            <a:avLst>
              <a:gd name="adj" fmla="val 3999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9" name="等腰三角形 8"/>
          <p:cNvSpPr/>
          <p:nvPr/>
        </p:nvSpPr>
        <p:spPr>
          <a:xfrm rot="10800000" flipH="1">
            <a:off x="170815" y="0"/>
            <a:ext cx="10298430" cy="1505585"/>
          </a:xfrm>
          <a:prstGeom prst="triangle">
            <a:avLst>
              <a:gd name="adj" fmla="val 54741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62780" y="2292985"/>
            <a:ext cx="6278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8000">
                <a:solidFill>
                  <a:schemeClr val="accent3"/>
                </a:solidFill>
                <a:latin typeface="思源黑体 CN Heavy" panose="020B0A00000000000000" charset="-122"/>
                <a:ea typeface="思源黑体 CN Heavy" panose="020B0A00000000000000" charset="-122"/>
                <a:cs typeface="思源黑体 CN Heavy" panose="020B0A00000000000000" charset="-122"/>
              </a:rPr>
              <a:t>谢谢您的聆听</a:t>
            </a:r>
            <a:endParaRPr lang="zh-CN" sz="8000">
              <a:solidFill>
                <a:schemeClr val="accent3"/>
              </a:solidFill>
              <a:latin typeface="思源黑体 CN Heavy" panose="020B0A00000000000000" charset="-122"/>
              <a:ea typeface="思源黑体 CN Heavy" panose="020B0A00000000000000" charset="-122"/>
              <a:cs typeface="思源黑体 CN Heavy" panose="020B0A00000000000000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53940" y="3778885"/>
            <a:ext cx="64611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F78C9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>THANKS FOR YOUR WATCHING</a:t>
            </a:r>
            <a:endParaRPr lang="en-US" altLang="zh-CN" sz="2800">
              <a:solidFill>
                <a:srgbClr val="4F78C9"/>
              </a:solidFill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22215" y="4982210"/>
            <a:ext cx="6170295" cy="4711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33670" y="5033010"/>
            <a:ext cx="2762885" cy="3600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220075" y="5033645"/>
            <a:ext cx="2762885" cy="3600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4150360" y="771525"/>
            <a:ext cx="1702435" cy="9220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p>
            <a:r>
              <a:rPr lang="zh-CN" altLang="en-US" sz="5400" b="1">
                <a:solidFill>
                  <a:schemeClr val="accent1">
                    <a:lumMod val="75000"/>
                  </a:schemeClr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>目录</a:t>
            </a:r>
            <a:endParaRPr lang="zh-CN" altLang="en-US" sz="5400" b="1">
              <a:solidFill>
                <a:schemeClr val="accent1">
                  <a:lumMod val="75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783580" y="1048385"/>
            <a:ext cx="2783840" cy="64516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p>
            <a:r>
              <a:rPr lang="en-US" altLang="zh-CN" sz="3600" b="1">
                <a:solidFill>
                  <a:schemeClr val="accent1">
                    <a:lumMod val="75000"/>
                  </a:schemeClr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rPr>
              <a:t>CONTENTS</a:t>
            </a:r>
            <a:endParaRPr lang="en-US" altLang="zh-CN" sz="3600" b="1">
              <a:solidFill>
                <a:schemeClr val="accent1">
                  <a:lumMod val="75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28" name="文本框 27"/>
          <p:cNvSpPr txBox="1"/>
          <p:nvPr>
            <p:custDataLst>
              <p:tags r:id="rId1"/>
            </p:custDataLst>
          </p:nvPr>
        </p:nvSpPr>
        <p:spPr>
          <a:xfrm>
            <a:off x="831215" y="3465830"/>
            <a:ext cx="2085975" cy="433705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l"/>
            <a:r>
              <a:rPr lang="en-US" altLang="zh-CN" sz="2000" b="1">
                <a:latin typeface="思源黑体 CN Regular" panose="020B0500000000000000" charset="-122"/>
                <a:ea typeface="思源黑体 CN Regular" panose="020B0500000000000000" charset="-122"/>
              </a:rPr>
              <a:t>    </a:t>
            </a:r>
            <a:r>
              <a:rPr lang="zh-CN" altLang="en-US" sz="2000" b="1">
                <a:latin typeface="思源黑体 CN Regular" panose="020B0500000000000000" charset="-122"/>
                <a:ea typeface="思源黑体 CN Regular" panose="020B0500000000000000" charset="-122"/>
              </a:rPr>
              <a:t>项目概况</a:t>
            </a:r>
            <a:endParaRPr lang="zh-CN" altLang="en-US" sz="2000" b="1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cxnSp>
        <p:nvCxnSpPr>
          <p:cNvPr id="33" name="直接连接符 32"/>
          <p:cNvCxnSpPr/>
          <p:nvPr>
            <p:custDataLst>
              <p:tags r:id="rId2"/>
            </p:custDataLst>
          </p:nvPr>
        </p:nvCxnSpPr>
        <p:spPr>
          <a:xfrm>
            <a:off x="1339741" y="5733490"/>
            <a:ext cx="1368425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0" y="0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0" y="6359525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grpSp>
        <p:nvGrpSpPr>
          <p:cNvPr id="44" name="组合 43"/>
          <p:cNvGrpSpPr/>
          <p:nvPr>
            <p:custDataLst>
              <p:tags r:id="rId3"/>
            </p:custDataLst>
          </p:nvPr>
        </p:nvGrpSpPr>
        <p:grpSpPr>
          <a:xfrm>
            <a:off x="6431562" y="4146550"/>
            <a:ext cx="1709773" cy="1347550"/>
            <a:chOff x="3159" y="3922"/>
            <a:chExt cx="1896" cy="1991"/>
          </a:xfrm>
        </p:grpSpPr>
        <p:sp>
          <p:nvSpPr>
            <p:cNvPr id="45" name="椭圆 44"/>
            <p:cNvSpPr/>
            <p:nvPr>
              <p:custDataLst>
                <p:tags r:id="rId4"/>
              </p:custDataLst>
            </p:nvPr>
          </p:nvSpPr>
          <p:spPr>
            <a:xfrm>
              <a:off x="3159" y="3922"/>
              <a:ext cx="1896" cy="199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4000" b="1">
                <a:latin typeface="思源黑体 CN Regular" panose="020B0500000000000000" charset="-122"/>
                <a:ea typeface="思源黑体 CN Regular" panose="020B0500000000000000" charset="-122"/>
              </a:endParaRPr>
            </a:p>
          </p:txBody>
        </p:sp>
        <p:sp>
          <p:nvSpPr>
            <p:cNvPr id="46" name="椭圆 45"/>
            <p:cNvSpPr/>
            <p:nvPr>
              <p:custDataLst>
                <p:tags r:id="rId5"/>
              </p:custDataLst>
            </p:nvPr>
          </p:nvSpPr>
          <p:spPr>
            <a:xfrm>
              <a:off x="3269" y="4076"/>
              <a:ext cx="1589" cy="1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4000" b="1">
                  <a:latin typeface="思源黑体 CN Regular" panose="020B0500000000000000" charset="-122"/>
                  <a:ea typeface="思源黑体 CN Regular" panose="020B0500000000000000" charset="-122"/>
                </a:rPr>
                <a:t>07</a:t>
              </a:r>
              <a:endParaRPr lang="en-US" altLang="zh-CN" sz="4000" b="1">
                <a:latin typeface="思源黑体 CN Regular" panose="020B0500000000000000" charset="-122"/>
                <a:ea typeface="思源黑体 CN Regular" panose="020B0500000000000000" charset="-122"/>
              </a:endParaRPr>
            </a:p>
          </p:txBody>
        </p:sp>
      </p:grpSp>
      <p:sp>
        <p:nvSpPr>
          <p:cNvPr id="54" name="文本框 53"/>
          <p:cNvSpPr txBox="1"/>
          <p:nvPr>
            <p:custDataLst>
              <p:tags r:id="rId6"/>
            </p:custDataLst>
          </p:nvPr>
        </p:nvSpPr>
        <p:spPr>
          <a:xfrm>
            <a:off x="983615" y="5877560"/>
            <a:ext cx="2592705" cy="2959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000" b="1"/>
              <a:t>市场前景与竞争优势</a:t>
            </a:r>
            <a:endParaRPr lang="zh-CN" altLang="en-US" sz="2000" b="1"/>
          </a:p>
        </p:txBody>
      </p:sp>
      <p:cxnSp>
        <p:nvCxnSpPr>
          <p:cNvPr id="56" name="直接连接符 55"/>
          <p:cNvCxnSpPr/>
          <p:nvPr>
            <p:custDataLst>
              <p:tags r:id="rId7"/>
            </p:custDataLst>
          </p:nvPr>
        </p:nvCxnSpPr>
        <p:spPr>
          <a:xfrm>
            <a:off x="4223385" y="5727065"/>
            <a:ext cx="1064260" cy="3175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>
            <p:custDataLst>
              <p:tags r:id="rId8"/>
            </p:custDataLst>
          </p:nvPr>
        </p:nvCxnSpPr>
        <p:spPr>
          <a:xfrm flipV="1">
            <a:off x="6743700" y="5730240"/>
            <a:ext cx="1301115" cy="3175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>
            <p:custDataLst>
              <p:tags r:id="rId9"/>
            </p:custDataLst>
          </p:nvPr>
        </p:nvCxnSpPr>
        <p:spPr>
          <a:xfrm>
            <a:off x="9408160" y="5733415"/>
            <a:ext cx="1080135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组合 69"/>
          <p:cNvGrpSpPr/>
          <p:nvPr>
            <p:custDataLst>
              <p:tags r:id="rId10"/>
            </p:custDataLst>
          </p:nvPr>
        </p:nvGrpSpPr>
        <p:grpSpPr>
          <a:xfrm>
            <a:off x="1271738" y="1693723"/>
            <a:ext cx="9690902" cy="3849350"/>
            <a:chOff x="1968" y="2721"/>
            <a:chExt cx="16473" cy="6177"/>
          </a:xfrm>
        </p:grpSpPr>
        <p:cxnSp>
          <p:nvCxnSpPr>
            <p:cNvPr id="8" name="直接连接符 7"/>
            <p:cNvCxnSpPr/>
            <p:nvPr>
              <p:custDataLst>
                <p:tags r:id="rId11"/>
              </p:custDataLst>
            </p:nvPr>
          </p:nvCxnSpPr>
          <p:spPr>
            <a:xfrm>
              <a:off x="6752" y="5336"/>
              <a:ext cx="1959" cy="5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组合 13"/>
            <p:cNvGrpSpPr/>
            <p:nvPr>
              <p:custDataLst>
                <p:tags r:id="rId12"/>
              </p:custDataLst>
            </p:nvPr>
          </p:nvGrpSpPr>
          <p:grpSpPr>
            <a:xfrm>
              <a:off x="1968" y="2721"/>
              <a:ext cx="2796" cy="2268"/>
              <a:chOff x="3081" y="4024"/>
              <a:chExt cx="2156" cy="2085"/>
            </a:xfrm>
          </p:grpSpPr>
          <p:sp>
            <p:nvSpPr>
              <p:cNvPr id="11" name="椭圆 10"/>
              <p:cNvSpPr/>
              <p:nvPr>
                <p:custDataLst>
                  <p:tags r:id="rId13"/>
                </p:custDataLst>
              </p:nvPr>
            </p:nvSpPr>
            <p:spPr>
              <a:xfrm>
                <a:off x="3081" y="4024"/>
                <a:ext cx="2156" cy="208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800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  <p:sp>
            <p:nvSpPr>
              <p:cNvPr id="13" name="椭圆 12"/>
              <p:cNvSpPr/>
              <p:nvPr>
                <p:custDataLst>
                  <p:tags r:id="rId14"/>
                </p:custDataLst>
              </p:nvPr>
            </p:nvSpPr>
            <p:spPr>
              <a:xfrm>
                <a:off x="3269" y="4192"/>
                <a:ext cx="1818" cy="175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800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</p:grpSp>
        <p:grpSp>
          <p:nvGrpSpPr>
            <p:cNvPr id="15" name="组合 14"/>
            <p:cNvGrpSpPr/>
            <p:nvPr>
              <p:custDataLst>
                <p:tags r:id="rId15"/>
              </p:custDataLst>
            </p:nvPr>
          </p:nvGrpSpPr>
          <p:grpSpPr>
            <a:xfrm>
              <a:off x="10648" y="2744"/>
              <a:ext cx="2835" cy="2268"/>
              <a:chOff x="3127" y="4050"/>
              <a:chExt cx="2040" cy="2040"/>
            </a:xfrm>
          </p:grpSpPr>
          <p:sp>
            <p:nvSpPr>
              <p:cNvPr id="16" name="椭圆 15"/>
              <p:cNvSpPr/>
              <p:nvPr>
                <p:custDataLst>
                  <p:tags r:id="rId16"/>
                </p:custDataLst>
              </p:nvPr>
            </p:nvSpPr>
            <p:spPr>
              <a:xfrm>
                <a:off x="3127" y="4050"/>
                <a:ext cx="2040" cy="204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  <p:sp>
            <p:nvSpPr>
              <p:cNvPr id="17" name="椭圆 16"/>
              <p:cNvSpPr/>
              <p:nvPr>
                <p:custDataLst>
                  <p:tags r:id="rId17"/>
                </p:custDataLst>
              </p:nvPr>
            </p:nvSpPr>
            <p:spPr>
              <a:xfrm>
                <a:off x="3269" y="4192"/>
                <a:ext cx="1756" cy="175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</p:grpSp>
        <p:grpSp>
          <p:nvGrpSpPr>
            <p:cNvPr id="18" name="组合 17"/>
            <p:cNvGrpSpPr/>
            <p:nvPr>
              <p:custDataLst>
                <p:tags r:id="rId18"/>
              </p:custDataLst>
            </p:nvPr>
          </p:nvGrpSpPr>
          <p:grpSpPr>
            <a:xfrm>
              <a:off x="6247" y="2744"/>
              <a:ext cx="2835" cy="2268"/>
              <a:chOff x="3127" y="4050"/>
              <a:chExt cx="2040" cy="2040"/>
            </a:xfrm>
          </p:grpSpPr>
          <p:sp>
            <p:nvSpPr>
              <p:cNvPr id="19" name="椭圆 18"/>
              <p:cNvSpPr/>
              <p:nvPr>
                <p:custDataLst>
                  <p:tags r:id="rId19"/>
                </p:custDataLst>
              </p:nvPr>
            </p:nvSpPr>
            <p:spPr>
              <a:xfrm>
                <a:off x="3127" y="4050"/>
                <a:ext cx="2040" cy="204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  <p:sp>
            <p:nvSpPr>
              <p:cNvPr id="20" name="椭圆 19"/>
              <p:cNvSpPr/>
              <p:nvPr>
                <p:custDataLst>
                  <p:tags r:id="rId20"/>
                </p:custDataLst>
              </p:nvPr>
            </p:nvSpPr>
            <p:spPr>
              <a:xfrm>
                <a:off x="3269" y="4192"/>
                <a:ext cx="1756" cy="175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</p:grpSp>
        <p:grpSp>
          <p:nvGrpSpPr>
            <p:cNvPr id="21" name="组合 20"/>
            <p:cNvGrpSpPr/>
            <p:nvPr>
              <p:custDataLst>
                <p:tags r:id="rId21"/>
              </p:custDataLst>
            </p:nvPr>
          </p:nvGrpSpPr>
          <p:grpSpPr>
            <a:xfrm>
              <a:off x="14914" y="2743"/>
              <a:ext cx="2835" cy="2268"/>
              <a:chOff x="3127" y="4050"/>
              <a:chExt cx="2040" cy="2040"/>
            </a:xfrm>
          </p:grpSpPr>
          <p:sp>
            <p:nvSpPr>
              <p:cNvPr id="22" name="椭圆 21"/>
              <p:cNvSpPr/>
              <p:nvPr>
                <p:custDataLst>
                  <p:tags r:id="rId22"/>
                </p:custDataLst>
              </p:nvPr>
            </p:nvSpPr>
            <p:spPr>
              <a:xfrm>
                <a:off x="3127" y="4050"/>
                <a:ext cx="2040" cy="204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  <p:sp>
            <p:nvSpPr>
              <p:cNvPr id="23" name="椭圆 22"/>
              <p:cNvSpPr/>
              <p:nvPr>
                <p:custDataLst>
                  <p:tags r:id="rId23"/>
                </p:custDataLst>
              </p:nvPr>
            </p:nvSpPr>
            <p:spPr>
              <a:xfrm>
                <a:off x="3269" y="4192"/>
                <a:ext cx="1756" cy="175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</p:grpSp>
        <p:sp>
          <p:nvSpPr>
            <p:cNvPr id="24" name="文本框 23"/>
            <p:cNvSpPr txBox="1"/>
            <p:nvPr>
              <p:custDataLst>
                <p:tags r:id="rId24"/>
              </p:custDataLst>
            </p:nvPr>
          </p:nvSpPr>
          <p:spPr>
            <a:xfrm>
              <a:off x="2123" y="3231"/>
              <a:ext cx="2467" cy="146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ctr"/>
              <a:r>
                <a:rPr lang="en-US" altLang="zh-CN" sz="4000" b="1">
                  <a:solidFill>
                    <a:schemeClr val="bg1"/>
                  </a:solidFill>
                  <a:latin typeface="思源黑体 CN Regular" panose="020B0500000000000000" charset="-122"/>
                  <a:ea typeface="思源黑体 CN Regular" panose="020B0500000000000000" charset="-122"/>
                  <a:cs typeface="Calibri Light" panose="020F0302020204030204" charset="0"/>
                </a:rPr>
                <a:t>01</a:t>
              </a:r>
              <a:endParaRPr lang="en-US" altLang="zh-CN" sz="4000" b="1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endParaRPr>
            </a:p>
          </p:txBody>
        </p:sp>
        <p:sp>
          <p:nvSpPr>
            <p:cNvPr id="25" name="文本框 24"/>
            <p:cNvSpPr txBox="1"/>
            <p:nvPr>
              <p:custDataLst>
                <p:tags r:id="rId25"/>
              </p:custDataLst>
            </p:nvPr>
          </p:nvSpPr>
          <p:spPr>
            <a:xfrm>
              <a:off x="6782" y="3231"/>
              <a:ext cx="1928" cy="146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ctr"/>
              <a:r>
                <a:rPr lang="en-US" altLang="zh-CN" sz="4000" b="1">
                  <a:solidFill>
                    <a:schemeClr val="bg1"/>
                  </a:solidFill>
                  <a:latin typeface="思源黑体 CN Regular" panose="020B0500000000000000" charset="-122"/>
                  <a:ea typeface="思源黑体 CN Regular" panose="020B0500000000000000" charset="-122"/>
                  <a:cs typeface="Calibri Light" panose="020F0302020204030204" charset="0"/>
                </a:rPr>
                <a:t>02</a:t>
              </a:r>
              <a:endParaRPr lang="en-US" altLang="zh-CN" sz="4000" b="1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endParaRPr>
            </a:p>
          </p:txBody>
        </p:sp>
        <p:sp>
          <p:nvSpPr>
            <p:cNvPr id="26" name="文本框 25"/>
            <p:cNvSpPr txBox="1"/>
            <p:nvPr>
              <p:custDataLst>
                <p:tags r:id="rId26"/>
              </p:custDataLst>
            </p:nvPr>
          </p:nvSpPr>
          <p:spPr>
            <a:xfrm>
              <a:off x="11391" y="3328"/>
              <a:ext cx="1797" cy="12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ctr"/>
              <a:r>
                <a:rPr lang="en-US" altLang="zh-CN" sz="4000" b="1">
                  <a:solidFill>
                    <a:schemeClr val="bg1"/>
                  </a:solidFill>
                  <a:latin typeface="思源黑体 CN Regular" panose="020B0500000000000000" charset="-122"/>
                  <a:ea typeface="思源黑体 CN Regular" panose="020B0500000000000000" charset="-122"/>
                  <a:cs typeface="Calibri Light" panose="020F0302020204030204" charset="0"/>
                </a:rPr>
                <a:t>03</a:t>
              </a:r>
              <a:endParaRPr lang="en-US" altLang="zh-CN" sz="4000" b="1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endParaRPr>
            </a:p>
          </p:txBody>
        </p:sp>
        <p:sp>
          <p:nvSpPr>
            <p:cNvPr id="27" name="文本框 26"/>
            <p:cNvSpPr txBox="1"/>
            <p:nvPr>
              <p:custDataLst>
                <p:tags r:id="rId27"/>
              </p:custDataLst>
            </p:nvPr>
          </p:nvSpPr>
          <p:spPr>
            <a:xfrm>
              <a:off x="15574" y="3344"/>
              <a:ext cx="1824" cy="138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ctr"/>
              <a:r>
                <a:rPr lang="en-US" altLang="zh-CN" sz="4000" b="1">
                  <a:solidFill>
                    <a:schemeClr val="bg1"/>
                  </a:solidFill>
                  <a:latin typeface="思源黑体 CN Regular" panose="020B0500000000000000" charset="-122"/>
                  <a:ea typeface="思源黑体 CN Regular" panose="020B0500000000000000" charset="-122"/>
                  <a:cs typeface="Calibri Light" panose="020F0302020204030204" charset="0"/>
                </a:rPr>
                <a:t>04</a:t>
              </a:r>
              <a:endParaRPr lang="en-US" altLang="zh-CN" sz="4000" b="1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endParaRPr>
            </a:p>
          </p:txBody>
        </p:sp>
        <p:sp>
          <p:nvSpPr>
            <p:cNvPr id="30" name="文本框 29"/>
            <p:cNvSpPr txBox="1"/>
            <p:nvPr>
              <p:custDataLst>
                <p:tags r:id="rId28"/>
              </p:custDataLst>
            </p:nvPr>
          </p:nvSpPr>
          <p:spPr>
            <a:xfrm>
              <a:off x="5917" y="5729"/>
              <a:ext cx="3887" cy="697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p>
              <a:r>
                <a:rPr lang="zh-CN" altLang="en-US" sz="2000" b="1">
                  <a:latin typeface="思源黑体 CN Regular" panose="020B0500000000000000" charset="-122"/>
                  <a:ea typeface="思源黑体 CN Regular" panose="020B0500000000000000" charset="-122"/>
                </a:rPr>
                <a:t>资源禀赋与产品价值</a:t>
              </a:r>
              <a:endParaRPr lang="zh-CN" altLang="en-US" sz="2000" b="1">
                <a:latin typeface="思源黑体 CN Regular" panose="020B0500000000000000" charset="-122"/>
                <a:ea typeface="思源黑体 CN Regular" panose="020B0500000000000000" charset="-122"/>
              </a:endParaRPr>
            </a:p>
          </p:txBody>
        </p:sp>
        <p:sp>
          <p:nvSpPr>
            <p:cNvPr id="31" name="文本框 30"/>
            <p:cNvSpPr txBox="1"/>
            <p:nvPr>
              <p:custDataLst>
                <p:tags r:id="rId29"/>
              </p:custDataLst>
            </p:nvPr>
          </p:nvSpPr>
          <p:spPr>
            <a:xfrm>
              <a:off x="10498" y="5773"/>
              <a:ext cx="3354" cy="673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p>
              <a:r>
                <a:rPr lang="en-US" altLang="zh-CN" sz="2000" b="1">
                  <a:latin typeface="思源黑体 CN Regular" panose="020B0500000000000000" charset="-122"/>
                  <a:ea typeface="思源黑体 CN Regular" panose="020B0500000000000000" charset="-122"/>
                </a:rPr>
                <a:t> </a:t>
              </a:r>
              <a:r>
                <a:rPr lang="zh-CN" altLang="en-US" sz="2000" b="1">
                  <a:latin typeface="思源黑体 CN Regular" panose="020B0500000000000000" charset="-122"/>
                  <a:ea typeface="思源黑体 CN Regular" panose="020B0500000000000000" charset="-122"/>
                </a:rPr>
                <a:t>开采方案与成本分析</a:t>
              </a:r>
              <a:endParaRPr lang="zh-CN" altLang="en-US" sz="2000" b="1">
                <a:latin typeface="思源黑体 CN Regular" panose="020B0500000000000000" charset="-122"/>
                <a:ea typeface="思源黑体 CN Regular" panose="020B0500000000000000" charset="-122"/>
              </a:endParaRPr>
            </a:p>
          </p:txBody>
        </p:sp>
        <p:sp>
          <p:nvSpPr>
            <p:cNvPr id="32" name="文本框 31"/>
            <p:cNvSpPr txBox="1"/>
            <p:nvPr>
              <p:custDataLst>
                <p:tags r:id="rId30"/>
              </p:custDataLst>
            </p:nvPr>
          </p:nvSpPr>
          <p:spPr>
            <a:xfrm>
              <a:off x="14899" y="5742"/>
              <a:ext cx="3542" cy="618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p>
              <a:r>
                <a:rPr lang="en-US" altLang="zh-CN" sz="2000" b="1">
                  <a:latin typeface="思源黑体 CN Regular" panose="020B0500000000000000" charset="-122"/>
                  <a:ea typeface="思源黑体 CN Regular" panose="020B0500000000000000" charset="-122"/>
                </a:rPr>
                <a:t>  </a:t>
              </a:r>
              <a:r>
                <a:rPr lang="zh-CN" altLang="en-US" sz="2000" b="1">
                  <a:latin typeface="思源黑体 CN Regular" panose="020B0500000000000000" charset="-122"/>
                  <a:ea typeface="思源黑体 CN Regular" panose="020B0500000000000000" charset="-122"/>
                </a:rPr>
                <a:t>经济效益预测</a:t>
              </a:r>
              <a:endParaRPr lang="zh-CN" altLang="en-US" sz="2000" b="1">
                <a:latin typeface="思源黑体 CN Regular" panose="020B0500000000000000" charset="-122"/>
                <a:ea typeface="思源黑体 CN Regular" panose="020B0500000000000000" charset="-122"/>
              </a:endParaRPr>
            </a:p>
          </p:txBody>
        </p:sp>
        <p:cxnSp>
          <p:nvCxnSpPr>
            <p:cNvPr id="34" name="直接连接符 33"/>
            <p:cNvCxnSpPr/>
            <p:nvPr>
              <p:custDataLst>
                <p:tags r:id="rId31"/>
              </p:custDataLst>
            </p:nvPr>
          </p:nvCxnSpPr>
          <p:spPr>
            <a:xfrm>
              <a:off x="11187" y="5426"/>
              <a:ext cx="2128" cy="9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>
              <p:custDataLst>
                <p:tags r:id="rId32"/>
              </p:custDataLst>
            </p:nvPr>
          </p:nvCxnSpPr>
          <p:spPr>
            <a:xfrm>
              <a:off x="15657" y="5449"/>
              <a:ext cx="2101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组合 11"/>
            <p:cNvGrpSpPr/>
            <p:nvPr>
              <p:custDataLst>
                <p:tags r:id="rId33"/>
              </p:custDataLst>
            </p:nvPr>
          </p:nvGrpSpPr>
          <p:grpSpPr>
            <a:xfrm>
              <a:off x="6365" y="6667"/>
              <a:ext cx="2743" cy="2100"/>
              <a:chOff x="3127" y="4050"/>
              <a:chExt cx="2040" cy="2040"/>
            </a:xfrm>
          </p:grpSpPr>
          <p:sp>
            <p:nvSpPr>
              <p:cNvPr id="29" name="椭圆 28"/>
              <p:cNvSpPr/>
              <p:nvPr>
                <p:custDataLst>
                  <p:tags r:id="rId34"/>
                </p:custDataLst>
              </p:nvPr>
            </p:nvSpPr>
            <p:spPr>
              <a:xfrm>
                <a:off x="3127" y="4050"/>
                <a:ext cx="2040" cy="204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  <p:sp>
            <p:nvSpPr>
              <p:cNvPr id="43" name="椭圆 42"/>
              <p:cNvSpPr/>
              <p:nvPr>
                <p:custDataLst>
                  <p:tags r:id="rId35"/>
                </p:custDataLst>
              </p:nvPr>
            </p:nvSpPr>
            <p:spPr>
              <a:xfrm>
                <a:off x="3269" y="4192"/>
                <a:ext cx="1756" cy="175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4000" b="1">
                    <a:latin typeface="思源黑体 CN Regular" panose="020B0500000000000000" charset="-122"/>
                    <a:ea typeface="思源黑体 CN Regular" panose="020B0500000000000000" charset="-122"/>
                  </a:rPr>
                  <a:t>06</a:t>
                </a:r>
                <a:endParaRPr lang="en-US" altLang="zh-CN" sz="4000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</p:grpSp>
        <p:grpSp>
          <p:nvGrpSpPr>
            <p:cNvPr id="47" name="组合 46"/>
            <p:cNvGrpSpPr/>
            <p:nvPr>
              <p:custDataLst>
                <p:tags r:id="rId36"/>
              </p:custDataLst>
            </p:nvPr>
          </p:nvGrpSpPr>
          <p:grpSpPr>
            <a:xfrm>
              <a:off x="15112" y="6607"/>
              <a:ext cx="2783" cy="2291"/>
              <a:chOff x="15535" y="7339"/>
              <a:chExt cx="2003" cy="2061"/>
            </a:xfrm>
          </p:grpSpPr>
          <p:sp>
            <p:nvSpPr>
              <p:cNvPr id="48" name="椭圆 47"/>
              <p:cNvSpPr/>
              <p:nvPr>
                <p:custDataLst>
                  <p:tags r:id="rId37"/>
                </p:custDataLst>
              </p:nvPr>
            </p:nvSpPr>
            <p:spPr>
              <a:xfrm>
                <a:off x="15535" y="7339"/>
                <a:ext cx="2003" cy="206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  <p:sp>
            <p:nvSpPr>
              <p:cNvPr id="49" name="椭圆 48"/>
              <p:cNvSpPr/>
              <p:nvPr>
                <p:custDataLst>
                  <p:tags r:id="rId38"/>
                </p:custDataLst>
              </p:nvPr>
            </p:nvSpPr>
            <p:spPr>
              <a:xfrm>
                <a:off x="15676" y="7491"/>
                <a:ext cx="1756" cy="1758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4000" b="1">
                    <a:latin typeface="思源黑体 CN Regular" panose="020B0500000000000000" charset="-122"/>
                    <a:ea typeface="思源黑体 CN Regular" panose="020B0500000000000000" charset="-122"/>
                  </a:rPr>
                  <a:t>08</a:t>
                </a:r>
                <a:endParaRPr lang="en-US" altLang="zh-CN" sz="4000" b="1">
                  <a:latin typeface="思源黑体 CN Regular" panose="020B0500000000000000" charset="-122"/>
                  <a:ea typeface="思源黑体 CN Regular" panose="020B0500000000000000" charset="-122"/>
                </a:endParaRPr>
              </a:p>
            </p:txBody>
          </p:sp>
        </p:grpSp>
        <p:cxnSp>
          <p:nvCxnSpPr>
            <p:cNvPr id="52" name="直接连接符 51"/>
            <p:cNvCxnSpPr/>
            <p:nvPr>
              <p:custDataLst>
                <p:tags r:id="rId39"/>
              </p:custDataLst>
            </p:nvPr>
          </p:nvCxnSpPr>
          <p:spPr>
            <a:xfrm>
              <a:off x="2456" y="5400"/>
              <a:ext cx="1927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椭圆 63"/>
            <p:cNvSpPr/>
            <p:nvPr>
              <p:custDataLst>
                <p:tags r:id="rId40"/>
              </p:custDataLst>
            </p:nvPr>
          </p:nvSpPr>
          <p:spPr>
            <a:xfrm>
              <a:off x="2116" y="6485"/>
              <a:ext cx="2835" cy="226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>
                <a:latin typeface="思源黑体 CN Regular" panose="020B0500000000000000" charset="-122"/>
                <a:ea typeface="思源黑体 CN Regular" panose="020B0500000000000000" charset="-122"/>
              </a:endParaRPr>
            </a:p>
          </p:txBody>
        </p:sp>
        <p:sp>
          <p:nvSpPr>
            <p:cNvPr id="65" name="椭圆 64"/>
            <p:cNvSpPr/>
            <p:nvPr>
              <p:custDataLst>
                <p:tags r:id="rId41"/>
              </p:custDataLst>
            </p:nvPr>
          </p:nvSpPr>
          <p:spPr>
            <a:xfrm>
              <a:off x="2244" y="6581"/>
              <a:ext cx="2596" cy="193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4000" b="1">
                  <a:latin typeface="思源黑体 CN Regular" panose="020B0500000000000000" charset="-122"/>
                  <a:ea typeface="思源黑体 CN Regular" panose="020B0500000000000000" charset="-122"/>
                </a:rPr>
                <a:t>05</a:t>
              </a:r>
              <a:endParaRPr lang="en-US" altLang="zh-CN" sz="4000" b="1">
                <a:latin typeface="思源黑体 CN Regular" panose="020B0500000000000000" charset="-122"/>
                <a:ea typeface="思源黑体 CN Regular" panose="020B0500000000000000" charset="-122"/>
              </a:endParaRPr>
            </a:p>
          </p:txBody>
        </p:sp>
      </p:grpSp>
      <p:sp>
        <p:nvSpPr>
          <p:cNvPr id="67" name="文本框 66"/>
          <p:cNvSpPr txBox="1"/>
          <p:nvPr>
            <p:custDataLst>
              <p:tags r:id="rId42"/>
            </p:custDataLst>
          </p:nvPr>
        </p:nvSpPr>
        <p:spPr>
          <a:xfrm>
            <a:off x="4041775" y="5869305"/>
            <a:ext cx="2002155" cy="3498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000" b="1"/>
              <a:t>风险与应对策略</a:t>
            </a:r>
            <a:endParaRPr lang="zh-CN" altLang="en-US" sz="2000" b="1"/>
          </a:p>
        </p:txBody>
      </p:sp>
      <p:sp>
        <p:nvSpPr>
          <p:cNvPr id="68" name="文本框 67"/>
          <p:cNvSpPr txBox="1"/>
          <p:nvPr>
            <p:custDataLst>
              <p:tags r:id="rId43"/>
            </p:custDataLst>
          </p:nvPr>
        </p:nvSpPr>
        <p:spPr>
          <a:xfrm>
            <a:off x="6933565" y="5878195"/>
            <a:ext cx="1796415" cy="3416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000" b="1"/>
              <a:t>投资建议</a:t>
            </a:r>
            <a:endParaRPr lang="zh-CN" altLang="en-US" sz="2000" b="1"/>
          </a:p>
        </p:txBody>
      </p:sp>
      <p:sp>
        <p:nvSpPr>
          <p:cNvPr id="69" name="文本框 68"/>
          <p:cNvSpPr txBox="1"/>
          <p:nvPr>
            <p:custDataLst>
              <p:tags r:id="rId44"/>
            </p:custDataLst>
          </p:nvPr>
        </p:nvSpPr>
        <p:spPr>
          <a:xfrm>
            <a:off x="9305290" y="5878195"/>
            <a:ext cx="2228215" cy="2457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000" b="1"/>
              <a:t>结论</a:t>
            </a:r>
            <a:endParaRPr lang="zh-CN" altLang="en-US" sz="2000" b="1"/>
          </a:p>
        </p:txBody>
      </p:sp>
      <p:sp>
        <p:nvSpPr>
          <p:cNvPr id="72" name="文本框 71"/>
          <p:cNvSpPr txBox="1"/>
          <p:nvPr/>
        </p:nvSpPr>
        <p:spPr>
          <a:xfrm>
            <a:off x="861695" y="29387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73" name="文本框 72"/>
          <p:cNvSpPr txBox="1"/>
          <p:nvPr/>
        </p:nvSpPr>
        <p:spPr>
          <a:xfrm>
            <a:off x="1249680" y="97155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77" name="矩形 76"/>
          <p:cNvSpPr/>
          <p:nvPr/>
        </p:nvSpPr>
        <p:spPr>
          <a:xfrm>
            <a:off x="127000" y="127000"/>
            <a:ext cx="11927205" cy="31178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龙南沙坑玻璃用硅质原料矿</a:t>
            </a:r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3048000" y="3229610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b="1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 </a:t>
            </a:r>
            <a:r>
              <a:rPr lang="zh-CN" altLang="en-US" sz="2000" b="1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项目概况</a:t>
            </a:r>
            <a:endParaRPr lang="zh-CN" altLang="en-US" sz="2000" b="1">
              <a:latin typeface="思源黑体 CN Regular" panose="020B0500000000000000" charset="-122"/>
              <a:ea typeface="思源黑体 CN Regular" panose="020B0500000000000000" charset="-122"/>
              <a:sym typeface="+mn-ea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3048000" y="3229610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b="1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 </a:t>
            </a:r>
            <a:r>
              <a:rPr lang="zh-CN" altLang="en-US" sz="2000" b="1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项目概况</a:t>
            </a:r>
            <a:endParaRPr lang="zh-CN" altLang="en-US" sz="2000" b="1">
              <a:latin typeface="思源黑体 CN Regular" panose="020B0500000000000000" charset="-122"/>
              <a:ea typeface="思源黑体 CN Regular" panose="020B0500000000000000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" name="矩形 39"/>
          <p:cNvSpPr/>
          <p:nvPr/>
        </p:nvSpPr>
        <p:spPr>
          <a:xfrm>
            <a:off x="0" y="0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6359525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"/>
            </p:custDataLst>
          </p:nvPr>
        </p:nvSpPr>
        <p:spPr>
          <a:xfrm>
            <a:off x="6087745" y="1419860"/>
            <a:ext cx="4768215" cy="12712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主矿种（脉石英矿）：868.1万吨（控制资源量514.5万吨，推断资源量353.6万吨）</a:t>
            </a: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13" name="椭圆 12"/>
          <p:cNvSpPr/>
          <p:nvPr>
            <p:custDataLst>
              <p:tags r:id="rId2"/>
            </p:custDataLst>
          </p:nvPr>
        </p:nvSpPr>
        <p:spPr>
          <a:xfrm>
            <a:off x="5663319" y="1616860"/>
            <a:ext cx="179783" cy="1797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3"/>
            </p:custDataLst>
          </p:nvPr>
        </p:nvSpPr>
        <p:spPr>
          <a:xfrm>
            <a:off x="6008370" y="2524760"/>
            <a:ext cx="4846955" cy="24301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伴生萤石矿：矿石量8万吨，CaF₂资源量2.2万吨，平均品位26.93%</a:t>
            </a: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6008370" y="3484880"/>
            <a:ext cx="4846955" cy="23882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设计产能：年开采量34万吨，服务年限18年（露采10.1年+地下开采7.9年）</a:t>
            </a: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5"/>
            </p:custDataLst>
          </p:nvPr>
        </p:nvSpPr>
        <p:spPr>
          <a:xfrm>
            <a:off x="6008370" y="4554855"/>
            <a:ext cx="4846955" cy="12941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投资规模：加工厂建设投资约6000万元，生产规模3万吨/月</a:t>
            </a: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295275" y="1905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龙南沙坑玻璃用硅质原料矿</a:t>
            </a:r>
            <a:endParaRPr lang="en-US" altLang="zh-CN" sz="2400" b="1">
              <a:solidFill>
                <a:schemeClr val="accent2">
                  <a:lumMod val="40000"/>
                  <a:lumOff val="60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21" name="椭圆 20"/>
          <p:cNvSpPr/>
          <p:nvPr>
            <p:custDataLst>
              <p:tags r:id="rId6"/>
            </p:custDataLst>
          </p:nvPr>
        </p:nvSpPr>
        <p:spPr>
          <a:xfrm>
            <a:off x="5663319" y="2639210"/>
            <a:ext cx="179783" cy="1797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2" name="椭圆 21"/>
          <p:cNvSpPr/>
          <p:nvPr>
            <p:custDataLst>
              <p:tags r:id="rId7"/>
            </p:custDataLst>
          </p:nvPr>
        </p:nvSpPr>
        <p:spPr>
          <a:xfrm>
            <a:off x="5663319" y="3661560"/>
            <a:ext cx="179783" cy="1797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3" name="椭圆 22"/>
          <p:cNvSpPr/>
          <p:nvPr>
            <p:custDataLst>
              <p:tags r:id="rId8"/>
            </p:custDataLst>
          </p:nvPr>
        </p:nvSpPr>
        <p:spPr>
          <a:xfrm>
            <a:off x="5735709" y="4725185"/>
            <a:ext cx="179783" cy="1797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5" name="文本框 24"/>
          <p:cNvSpPr txBox="1"/>
          <p:nvPr>
            <p:custDataLst>
              <p:tags r:id="rId9"/>
            </p:custDataLst>
          </p:nvPr>
        </p:nvSpPr>
        <p:spPr>
          <a:xfrm>
            <a:off x="1199515" y="2061210"/>
            <a:ext cx="2136140" cy="2969260"/>
          </a:xfrm>
          <a:prstGeom prst="rect">
            <a:avLst/>
          </a:prstGeom>
        </p:spPr>
        <p:style>
          <a:lnRef idx="0">
            <a:srgbClr val="FFFFFF"/>
          </a:lnRef>
          <a:fillRef idx="3">
            <a:schemeClr val="accent1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noAutofit/>
          </a:bodyPr>
          <a:p>
            <a:pPr algn="ctr"/>
            <a:endParaRPr lang="zh-CN" altLang="en-US" sz="6000" b="1">
              <a:solidFill>
                <a:schemeClr val="bg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  <a:p>
            <a:pPr algn="ctr"/>
            <a:r>
              <a:rPr lang="zh-CN" altLang="en-US" sz="6000" b="1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rPr>
              <a:t>项目</a:t>
            </a:r>
            <a:endParaRPr lang="zh-CN" altLang="en-US" sz="6000" b="1">
              <a:solidFill>
                <a:schemeClr val="bg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  <a:p>
            <a:pPr algn="ctr"/>
            <a:r>
              <a:rPr lang="zh-CN" altLang="en-US" sz="6000" b="1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rPr>
              <a:t>概况</a:t>
            </a:r>
            <a:endParaRPr lang="zh-CN" altLang="en-US" sz="6000" b="1">
              <a:solidFill>
                <a:schemeClr val="bg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" name="矩形 39"/>
          <p:cNvSpPr/>
          <p:nvPr/>
        </p:nvSpPr>
        <p:spPr>
          <a:xfrm>
            <a:off x="0" y="0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6359525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"/>
            </p:custDataLst>
          </p:nvPr>
        </p:nvSpPr>
        <p:spPr>
          <a:xfrm>
            <a:off x="5436870" y="895350"/>
            <a:ext cx="5361305" cy="5905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一、石英矿资源</a:t>
            </a: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13" name="椭圆 12"/>
          <p:cNvSpPr/>
          <p:nvPr>
            <p:custDataLst>
              <p:tags r:id="rId2"/>
            </p:custDataLst>
          </p:nvPr>
        </p:nvSpPr>
        <p:spPr>
          <a:xfrm>
            <a:off x="4871720" y="1124585"/>
            <a:ext cx="204470" cy="1797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3"/>
            </p:custDataLst>
          </p:nvPr>
        </p:nvSpPr>
        <p:spPr>
          <a:xfrm>
            <a:off x="5320665" y="1485900"/>
            <a:ext cx="6276340" cy="2455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en-US" altLang="zh-CN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r>
              <a:rPr lang="zh-CN" altLang="en-US" sz="16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</a:t>
            </a:r>
            <a:r>
              <a:rPr lang="en-US" altLang="zh-CN" sz="16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r>
              <a:rPr lang="zh-CN" alt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矿石</a:t>
            </a: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品质：SiO₂ 94.3%，Al₂O₃ 2.69%，</a:t>
            </a:r>
            <a:r>
              <a:rPr lang="en-US" altLang="zh-CN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   </a:t>
            </a: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Fe₂O₃ 0.58%，符合高附加值产品要求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5338445" y="2212340"/>
            <a:ext cx="5516880" cy="13423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4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</a:t>
            </a:r>
            <a:r>
              <a:rPr lang="en-US" altLang="zh-CN" sz="14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r>
              <a:rPr lang="zh-CN" altLang="en-US" sz="14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产品方向</a:t>
            </a:r>
            <a:r>
              <a:rPr lang="en-US" altLang="zh-CN" sz="14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:</a:t>
            </a:r>
            <a:endParaRPr lang="en-US" altLang="zh-CN" sz="14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</a:t>
            </a:r>
            <a:r>
              <a:rPr lang="en-US" altLang="zh-CN" sz="14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r>
              <a:rPr lang="zh-CN" altLang="en-US" sz="14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光伏砂：</a:t>
            </a:r>
            <a:r>
              <a:rPr lang="zh-CN" altLang="en-US" sz="14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市场需求旺盛，</a:t>
            </a:r>
            <a:r>
              <a:rPr lang="zh-CN" alt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售价</a:t>
            </a:r>
            <a:r>
              <a:rPr lang="zh-CN" altLang="en-US" sz="14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50-1400元/吨</a:t>
            </a:r>
            <a:endParaRPr lang="zh-CN" altLang="en-US" sz="14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</a:t>
            </a:r>
            <a:r>
              <a:rPr lang="en-US" altLang="zh-CN" sz="14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r>
              <a:rPr lang="zh-CN" altLang="en-US" sz="14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板材用砂/粉：水磨砂成品价50-270元/吨</a:t>
            </a:r>
            <a:endParaRPr lang="zh-CN" altLang="en-US" sz="14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5"/>
            </p:custDataLst>
          </p:nvPr>
        </p:nvSpPr>
        <p:spPr>
          <a:xfrm>
            <a:off x="5440680" y="3429000"/>
            <a:ext cx="6206490" cy="14897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二、萤石矿资源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资源量：CaF₂总量2.2万吨，可加工为97%萤石精粉，预计产值约8360万元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295275" y="1905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龙南沙坑玻璃用硅质原料矿</a:t>
            </a:r>
            <a:endParaRPr lang="en-US" altLang="zh-CN" sz="2400" b="1">
              <a:solidFill>
                <a:schemeClr val="accent2">
                  <a:lumMod val="40000"/>
                  <a:lumOff val="60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22" name="椭圆 21"/>
          <p:cNvSpPr/>
          <p:nvPr>
            <p:custDataLst>
              <p:tags r:id="rId6"/>
            </p:custDataLst>
          </p:nvPr>
        </p:nvSpPr>
        <p:spPr>
          <a:xfrm>
            <a:off x="4871720" y="3644900"/>
            <a:ext cx="204470" cy="1797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5" name="文本框 24"/>
          <p:cNvSpPr txBox="1"/>
          <p:nvPr>
            <p:custDataLst>
              <p:tags r:id="rId7"/>
            </p:custDataLst>
          </p:nvPr>
        </p:nvSpPr>
        <p:spPr>
          <a:xfrm>
            <a:off x="1055370" y="2533650"/>
            <a:ext cx="2437765" cy="3039110"/>
          </a:xfrm>
          <a:prstGeom prst="rect">
            <a:avLst/>
          </a:prstGeom>
        </p:spPr>
        <p:style>
          <a:lnRef idx="0">
            <a:srgbClr val="FFFFFF"/>
          </a:lnRef>
          <a:fillRef idx="3">
            <a:schemeClr val="accent1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noAutofit/>
          </a:bodyPr>
          <a:p>
            <a:pPr algn="ctr"/>
            <a:r>
              <a:rPr lang="en-US" altLang="zh-CN" sz="4800" b="1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rPr>
              <a:t>资源禀赋与产品价值</a:t>
            </a:r>
            <a:endParaRPr lang="en-US" altLang="zh-CN" sz="4800" b="1">
              <a:solidFill>
                <a:schemeClr val="bg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36870" y="4793615"/>
            <a:ext cx="5983605" cy="13074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sz="16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三、</a:t>
            </a:r>
            <a:r>
              <a:rPr lang="zh-CN" altLang="en-US" sz="16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废石综合利用</a:t>
            </a:r>
            <a:endParaRPr lang="zh-CN" altLang="en-US" sz="1600"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sz="16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剥离废石量8217.25千立方米，可加工为石料（39元/吨）、机制砂（36元/吨），创造额外收益</a:t>
            </a:r>
            <a:endParaRPr lang="zh-CN" altLang="en-US" sz="1600"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8" name="椭圆 7"/>
          <p:cNvSpPr/>
          <p:nvPr>
            <p:custDataLst>
              <p:tags r:id="rId8"/>
            </p:custDataLst>
          </p:nvPr>
        </p:nvSpPr>
        <p:spPr>
          <a:xfrm>
            <a:off x="4943475" y="4940935"/>
            <a:ext cx="204470" cy="1797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" name="矩形 39"/>
          <p:cNvSpPr/>
          <p:nvPr/>
        </p:nvSpPr>
        <p:spPr>
          <a:xfrm>
            <a:off x="0" y="0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6359525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"/>
            </p:custDataLst>
          </p:nvPr>
        </p:nvSpPr>
        <p:spPr>
          <a:xfrm>
            <a:off x="5436870" y="1132205"/>
            <a:ext cx="5361305" cy="11804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一、开采方式</a:t>
            </a: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13" name="椭圆 12"/>
          <p:cNvSpPr/>
          <p:nvPr>
            <p:custDataLst>
              <p:tags r:id="rId2"/>
            </p:custDataLst>
          </p:nvPr>
        </p:nvSpPr>
        <p:spPr>
          <a:xfrm>
            <a:off x="4871720" y="1341120"/>
            <a:ext cx="204470" cy="1797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3"/>
            </p:custDataLst>
          </p:nvPr>
        </p:nvSpPr>
        <p:spPr>
          <a:xfrm>
            <a:off x="5281930" y="1633220"/>
            <a:ext cx="6557645" cy="23082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80000"/>
              </a:lnSpc>
            </a:pPr>
            <a:r>
              <a:rPr lang="en-US" altLang="zh-CN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r>
              <a:rPr lang="zh-CN" altLang="en-US" sz="16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</a:t>
            </a:r>
            <a:r>
              <a:rPr lang="en-US" altLang="zh-CN" sz="16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r>
              <a:rPr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露天开采：资源量329.95万吨，服务年限10.1年，单位成</a:t>
            </a:r>
            <a:r>
              <a:rPr 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r>
              <a:rPr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本15元/吨</a:t>
            </a:r>
            <a:endParaRPr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地下开采：资源量273.45万吨，服务</a:t>
            </a:r>
            <a:r>
              <a:rPr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年限</a:t>
            </a:r>
            <a:r>
              <a:rPr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7.9年，单位成本60元/吨</a:t>
            </a:r>
            <a:endParaRPr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5338445" y="3028315"/>
            <a:ext cx="5516880" cy="12147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5"/>
            </p:custDataLst>
          </p:nvPr>
        </p:nvSpPr>
        <p:spPr>
          <a:xfrm>
            <a:off x="5440680" y="2397125"/>
            <a:ext cx="6206490" cy="15303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二、成本估算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石英矿总开采成本：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10000"/>
              </a:lnSpc>
            </a:pP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0"/>
              </a:lnSpc>
            </a:pP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露天开采：4949.25万元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0"/>
              </a:lnSpc>
            </a:pP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地下开采：16,407万元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0"/>
              </a:lnSpc>
            </a:pP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合计：21,356.25万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0"/>
              </a:lnSpc>
            </a:pP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萤石矿开采成本：约300万元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80000"/>
              </a:lnSpc>
            </a:pP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0"/>
              </a:lnSpc>
            </a:pP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建设投资6000万元，年处理能力36万吨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295275" y="1905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龙南沙坑玻璃用硅质原料矿</a:t>
            </a:r>
            <a:endParaRPr lang="en-US" altLang="zh-CN" sz="2400" b="1">
              <a:solidFill>
                <a:schemeClr val="accent2">
                  <a:lumMod val="40000"/>
                  <a:lumOff val="60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22" name="椭圆 21"/>
          <p:cNvSpPr/>
          <p:nvPr>
            <p:custDataLst>
              <p:tags r:id="rId6"/>
            </p:custDataLst>
          </p:nvPr>
        </p:nvSpPr>
        <p:spPr>
          <a:xfrm>
            <a:off x="4872355" y="2637155"/>
            <a:ext cx="204470" cy="1797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5" name="文本框 24"/>
          <p:cNvSpPr txBox="1"/>
          <p:nvPr>
            <p:custDataLst>
              <p:tags r:id="rId7"/>
            </p:custDataLst>
          </p:nvPr>
        </p:nvSpPr>
        <p:spPr>
          <a:xfrm>
            <a:off x="1127125" y="2782570"/>
            <a:ext cx="2510155" cy="2790190"/>
          </a:xfrm>
          <a:prstGeom prst="rect">
            <a:avLst/>
          </a:prstGeom>
        </p:spPr>
        <p:style>
          <a:lnRef idx="0">
            <a:srgbClr val="FFFFFF"/>
          </a:lnRef>
          <a:fillRef idx="3">
            <a:schemeClr val="accent1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noAutofit/>
          </a:bodyPr>
          <a:p>
            <a:pPr algn="ctr"/>
            <a:r>
              <a:rPr lang="en-US" altLang="zh-CN" sz="4800" b="1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开采方案与成本分析</a:t>
            </a:r>
            <a:endParaRPr lang="en-US" altLang="zh-CN" sz="4800" b="1">
              <a:solidFill>
                <a:schemeClr val="bg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8" name="椭圆 7"/>
          <p:cNvSpPr/>
          <p:nvPr>
            <p:custDataLst>
              <p:tags r:id="rId8"/>
            </p:custDataLst>
          </p:nvPr>
        </p:nvSpPr>
        <p:spPr>
          <a:xfrm>
            <a:off x="5076190" y="5393055"/>
            <a:ext cx="204470" cy="1797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23230" y="5572760"/>
            <a:ext cx="4064000" cy="4381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165090" y="5340985"/>
            <a:ext cx="6387465" cy="6280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 </a:t>
            </a:r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三、加工厂投资</a:t>
            </a:r>
            <a:endParaRPr lang="zh-CN" altLang="en-US"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>
              <a:lnSpc>
                <a:spcPct val="180000"/>
              </a:lnSpc>
            </a:pPr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r>
              <a:rPr lang="en-US" altLang="zh-CN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</a:t>
            </a:r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建设投资6000万元，年处理能力36万吨</a:t>
            </a:r>
            <a:endParaRPr lang="zh-CN" altLang="en-US"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" name="矩形 39"/>
          <p:cNvSpPr/>
          <p:nvPr/>
        </p:nvSpPr>
        <p:spPr>
          <a:xfrm>
            <a:off x="0" y="0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6359525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861695" y="615950"/>
            <a:ext cx="4815840" cy="21615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80000"/>
              </a:lnSpc>
            </a:pPr>
            <a:r>
              <a:rPr lang="en-US" altLang="zh-CN" sz="18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   </a:t>
            </a:r>
            <a:r>
              <a:rPr lang="zh-CN" altLang="en-US" sz="18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一、收入来源</a:t>
            </a: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140000"/>
              </a:lnSpc>
            </a:pPr>
            <a:r>
              <a:rPr lang="en-US" altLang="zh-CN" sz="18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   </a:t>
            </a:r>
            <a:r>
              <a:rPr lang="zh-CN" altLang="en-US" sz="18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</a:t>
            </a:r>
            <a:r>
              <a:rPr lang="en-US" altLang="zh-CN" sz="18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r>
              <a:rPr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石英砂产品（均价200元/吨）：</a:t>
            </a:r>
            <a:endParaRPr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80000"/>
              </a:lnSpc>
            </a:pPr>
            <a:endParaRPr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80000"/>
              </a:lnSpc>
            </a:pPr>
            <a:r>
              <a:rPr 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   </a:t>
            </a:r>
            <a:r>
              <a:rPr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年收入：6800万元</a:t>
            </a:r>
            <a:endParaRPr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80000"/>
              </a:lnSpc>
            </a:pPr>
            <a:endParaRPr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80000"/>
              </a:lnSpc>
            </a:pPr>
            <a:r>
              <a:rPr 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   </a:t>
            </a:r>
            <a:r>
              <a:rPr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全周期收入：12.24亿元</a:t>
            </a:r>
            <a:endParaRPr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80000"/>
              </a:lnSpc>
            </a:pPr>
            <a:endParaRPr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80000"/>
              </a:lnSpc>
            </a:pPr>
            <a:r>
              <a:rPr 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   </a:t>
            </a:r>
            <a:r>
              <a:rPr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萤石精粉（3800元/吨）：8360万元</a:t>
            </a:r>
            <a:endParaRPr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80000"/>
              </a:lnSpc>
            </a:pPr>
            <a:endParaRPr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 algn="l">
              <a:lnSpc>
                <a:spcPct val="80000"/>
              </a:lnSpc>
            </a:pPr>
            <a:r>
              <a:rPr 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   </a:t>
            </a:r>
            <a:r>
              <a:rPr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废石销售（30元/吨）：约3.7亿元</a:t>
            </a:r>
            <a:endParaRPr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5888355" y="3028315"/>
            <a:ext cx="4966970" cy="1199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en-US" altLang="zh-CN" sz="14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</a:t>
            </a:r>
            <a:endParaRPr lang="en-US" altLang="zh-CN" sz="14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23230" y="5572760"/>
            <a:ext cx="4064000" cy="4381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356860" y="4320540"/>
            <a:ext cx="6379210" cy="11969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10000"/>
              </a:lnSpc>
            </a:pPr>
            <a:endParaRPr lang="zh-CN" altLang="en-US"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32" name="单圆角矩形 31"/>
          <p:cNvSpPr/>
          <p:nvPr>
            <p:custDataLst>
              <p:tags r:id="rId3"/>
            </p:custDataLst>
          </p:nvPr>
        </p:nvSpPr>
        <p:spPr>
          <a:xfrm flipH="1">
            <a:off x="862330" y="3135630"/>
            <a:ext cx="5055870" cy="1054100"/>
          </a:xfrm>
          <a:prstGeom prst="round1Rect">
            <a:avLst>
              <a:gd name="adj" fmla="val 50000"/>
            </a:avLst>
          </a:prstGeom>
          <a:gradFill>
            <a:gsLst>
              <a:gs pos="90000">
                <a:schemeClr val="accent1">
                  <a:lumMod val="60000"/>
                  <a:lumOff val="40000"/>
                  <a:alpha val="100000"/>
                </a:schemeClr>
              </a:gs>
              <a:gs pos="0">
                <a:schemeClr val="accent1">
                  <a:alpha val="10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71755" tIns="107950" rIns="288290" bIns="71755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r>
              <a:rPr lang="zh-CN" altLang="en-US" sz="2400" b="1" dirty="0">
                <a:solidFill>
                  <a:srgbClr val="FFFFFF"/>
                </a:solidFill>
                <a:latin typeface="+mj-ea"/>
                <a:ea typeface="+mj-ea"/>
                <a:sym typeface="+mn-ea"/>
              </a:rPr>
              <a:t>经济效益预测</a:t>
            </a:r>
            <a:endParaRPr lang="zh-CN" altLang="en-US" sz="2400" b="1" dirty="0">
              <a:solidFill>
                <a:srgbClr val="FFFFFF"/>
              </a:solidFill>
              <a:latin typeface="+mj-ea"/>
              <a:ea typeface="+mj-ea"/>
              <a:sym typeface="+mn-ea"/>
            </a:endParaRPr>
          </a:p>
        </p:txBody>
      </p:sp>
      <p:sp>
        <p:nvSpPr>
          <p:cNvPr id="34" name="正文"/>
          <p:cNvSpPr txBox="1"/>
          <p:nvPr>
            <p:custDataLst>
              <p:tags r:id="rId4"/>
            </p:custDataLst>
          </p:nvPr>
        </p:nvSpPr>
        <p:spPr>
          <a:xfrm>
            <a:off x="6087745" y="4283710"/>
            <a:ext cx="3886200" cy="164719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二、利润估算</a:t>
            </a:r>
            <a:endParaRPr lang="zh-CN" altLang="en-US" sz="2000"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en-US" altLang="zh-CN" sz="20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 • 总成本：4.5亿元                                                                                                             </a:t>
            </a:r>
            <a:endParaRPr lang="zh-CN" altLang="en-US" sz="2000"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   </a:t>
            </a:r>
            <a:r>
              <a:rPr lang="zh-CN" altLang="en-US" sz="2000"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  <a:sym typeface="+mn-ea"/>
              </a:rPr>
              <a:t>• 净利润：12.28亿元</a:t>
            </a:r>
            <a:endParaRPr lang="zh-CN" altLang="en-US" sz="2000" spc="13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37" name="任意多边形 36"/>
          <p:cNvSpPr/>
          <p:nvPr>
            <p:custDataLst>
              <p:tags r:id="rId5"/>
            </p:custDataLst>
          </p:nvPr>
        </p:nvSpPr>
        <p:spPr>
          <a:xfrm>
            <a:off x="5523865" y="2373630"/>
            <a:ext cx="5714365" cy="181610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988" h="1731">
                <a:moveTo>
                  <a:pt x="3123" y="0"/>
                </a:moveTo>
                <a:lnTo>
                  <a:pt x="3988" y="866"/>
                </a:lnTo>
                <a:lnTo>
                  <a:pt x="3122" y="1731"/>
                </a:lnTo>
                <a:lnTo>
                  <a:pt x="3122" y="1358"/>
                </a:lnTo>
                <a:lnTo>
                  <a:pt x="0" y="1358"/>
                </a:lnTo>
                <a:lnTo>
                  <a:pt x="0" y="866"/>
                </a:lnTo>
                <a:cubicBezTo>
                  <a:pt x="0" y="594"/>
                  <a:pt x="220" y="374"/>
                  <a:pt x="492" y="374"/>
                </a:cubicBezTo>
                <a:lnTo>
                  <a:pt x="3123" y="374"/>
                </a:lnTo>
                <a:lnTo>
                  <a:pt x="3123" y="0"/>
                </a:lnTo>
                <a:close/>
              </a:path>
            </a:pathLst>
          </a:custGeom>
          <a:gradFill>
            <a:gsLst>
              <a:gs pos="25000">
                <a:schemeClr val="accent2">
                  <a:lumMod val="60000"/>
                  <a:lumOff val="40000"/>
                  <a:alpha val="100000"/>
                </a:schemeClr>
              </a:gs>
              <a:gs pos="90000">
                <a:schemeClr val="accent2">
                  <a:alpha val="100000"/>
                </a:schemeClr>
              </a:gs>
            </a:gsLst>
            <a:lin ang="0" scaled="0"/>
          </a:gradFill>
          <a:ln>
            <a:noFill/>
          </a:ln>
          <a:effectLst>
            <a:outerShdw blurRad="50800" dist="38100" dir="2700000" algn="tl" rotWithShape="0">
              <a:schemeClr val="accent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71755" tIns="71755" rIns="360045" bIns="71755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龙南沙坑玻璃用硅质原料矿</a:t>
            </a:r>
            <a:endParaRPr lang="zh-CN" altLang="en-US" sz="2400" b="1">
              <a:solidFill>
                <a:srgbClr val="FFFFFF"/>
              </a:solidFill>
              <a:latin typeface="+mj-ea"/>
              <a:ea typeface="+mj-ea"/>
              <a:sym typeface="+mn-ea"/>
            </a:endParaRPr>
          </a:p>
        </p:txBody>
      </p:sp>
      <p:sp>
        <p:nvSpPr>
          <p:cNvPr id="38" name="直角三角形 37"/>
          <p:cNvSpPr/>
          <p:nvPr>
            <p:custDataLst>
              <p:tags r:id="rId6"/>
            </p:custDataLst>
          </p:nvPr>
        </p:nvSpPr>
        <p:spPr>
          <a:xfrm rot="10800000">
            <a:off x="5523611" y="3662651"/>
            <a:ext cx="394705" cy="39470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椭圆 4"/>
          <p:cNvSpPr/>
          <p:nvPr>
            <p:custDataLst>
              <p:tags r:id="rId1"/>
            </p:custDataLst>
          </p:nvPr>
        </p:nvSpPr>
        <p:spPr bwMode="auto">
          <a:xfrm flipH="1">
            <a:off x="6065400" y="1341255"/>
            <a:ext cx="146624" cy="146627"/>
          </a:xfrm>
          <a:prstGeom prst="ellipse">
            <a:avLst/>
          </a:prstGeom>
          <a:solidFill>
            <a:srgbClr val="3498DB"/>
          </a:solidFill>
          <a:ln w="9525">
            <a:noFill/>
            <a:round/>
          </a:ln>
        </p:spPr>
        <p:txBody>
          <a:bodyPr anchor="ctr"/>
          <a:p>
            <a:pPr algn="ctr">
              <a:lnSpc>
                <a:spcPct val="120000"/>
              </a:lnSpc>
            </a:pPr>
            <a:endParaRPr>
              <a:latin typeface="思源黑体 CN Regular" panose="020B0500000000000000" charset="-122"/>
              <a:ea typeface="思源黑体 CN Regular" panose="020B0500000000000000" charset="-122"/>
              <a:sym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 bwMode="auto">
          <a:xfrm>
            <a:off x="6240145" y="1124585"/>
            <a:ext cx="4902835" cy="451485"/>
          </a:xfrm>
          <a:prstGeom prst="rect">
            <a:avLst/>
          </a:prstGeom>
          <a:noFill/>
        </p:spPr>
        <p:txBody>
          <a:bodyPr wrap="square" lIns="90000" tIns="46800" rIns="90000" bIns="0" anchor="b" anchorCtr="0">
            <a:normAutofit/>
          </a:bodyPr>
          <a:p>
            <a:pPr>
              <a:lnSpc>
                <a:spcPct val="130000"/>
              </a:lnSpc>
            </a:pPr>
            <a:r>
              <a:rPr lang="zh-CN" altLang="en-US" sz="2000" b="1" spc="300">
                <a:solidFill>
                  <a:srgbClr val="3498DB"/>
                </a:solidFill>
                <a:latin typeface="思源黑体 CN Regular" panose="020B0500000000000000" charset="-122"/>
                <a:ea typeface="思源黑体 CN Regular" panose="020B0500000000000000" charset="-122"/>
                <a:cs typeface="+mn-ea"/>
                <a:sym typeface="Arial" panose="020B0604020202020204" pitchFamily="34" charset="0"/>
              </a:rPr>
              <a:t>区位优势：</a:t>
            </a:r>
            <a:endParaRPr lang="zh-CN" altLang="en-US" sz="2000" b="1" spc="300">
              <a:solidFill>
                <a:srgbClr val="3498DB"/>
              </a:solidFill>
              <a:latin typeface="思源黑体 CN Regular" panose="020B0500000000000000" charset="-122"/>
              <a:ea typeface="思源黑体 CN Regular" panose="020B0500000000000000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 bwMode="auto">
          <a:xfrm>
            <a:off x="6212205" y="1710055"/>
            <a:ext cx="4871720" cy="867410"/>
          </a:xfrm>
          <a:prstGeom prst="rect">
            <a:avLst/>
          </a:prstGeom>
          <a:gradFill>
            <a:gsLst>
              <a:gs pos="100000">
                <a:srgbClr val="F9F8CA"/>
              </a:gs>
              <a:gs pos="6000">
                <a:srgbClr val="4EAADD"/>
              </a:gs>
            </a:gsLst>
            <a:lin ang="2700000" scaled="1"/>
          </a:gradFill>
          <a:ln>
            <a:solidFill>
              <a:schemeClr val="bg2">
                <a:lumMod val="90000"/>
              </a:schemeClr>
            </a:solidFill>
          </a:ln>
        </p:spPr>
        <p:txBody>
          <a:bodyPr wrap="square" lIns="90000" tIns="0" rIns="90000" bIns="46800">
            <a:normAutofit lnSpcReduction="10000"/>
          </a:bodyPr>
          <a:p>
            <a:pPr>
              <a:lnSpc>
                <a:spcPct val="120000"/>
              </a:lnSpc>
            </a:pPr>
            <a:r>
              <a:rPr lang="zh-CN" altLang="en-US" sz="1400" spc="150">
                <a:latin typeface="思源黑体 CN Regular" panose="020B0500000000000000" charset="-122"/>
                <a:ea typeface="思源黑体 CN Regular" panose="020B0500000000000000" charset="-122"/>
                <a:sym typeface="Arial" panose="020B0604020202020204" pitchFamily="34" charset="0"/>
              </a:rPr>
              <a:t>紧邻大广高速、京九铁路，辐射赣粤市场，物流成本可控</a:t>
            </a:r>
            <a:endParaRPr lang="zh-CN" altLang="en-US" sz="1400" spc="150">
              <a:latin typeface="思源黑体 CN Regular" panose="020B0500000000000000" charset="-122"/>
              <a:ea typeface="思源黑体 CN Regular" panose="020B0500000000000000" charset="-122"/>
              <a:sym typeface="Arial" panose="020B0604020202020204" pitchFamily="34" charset="0"/>
            </a:endParaRPr>
          </a:p>
        </p:txBody>
      </p:sp>
      <p:sp>
        <p:nvSpPr>
          <p:cNvPr id="6" name="椭圆 5"/>
          <p:cNvSpPr/>
          <p:nvPr>
            <p:custDataLst>
              <p:tags r:id="rId4"/>
            </p:custDataLst>
          </p:nvPr>
        </p:nvSpPr>
        <p:spPr bwMode="auto">
          <a:xfrm flipH="1">
            <a:off x="5889505" y="2900438"/>
            <a:ext cx="146624" cy="146627"/>
          </a:xfrm>
          <a:prstGeom prst="ellipse">
            <a:avLst/>
          </a:prstGeom>
          <a:solidFill>
            <a:srgbClr val="1AA3AA"/>
          </a:solidFill>
          <a:ln w="9525">
            <a:noFill/>
            <a:round/>
          </a:ln>
        </p:spPr>
        <p:txBody>
          <a:bodyPr anchor="ctr"/>
          <a:p>
            <a:pPr algn="ctr">
              <a:lnSpc>
                <a:spcPct val="120000"/>
              </a:lnSpc>
            </a:pPr>
            <a:endParaRPr>
              <a:latin typeface="思源黑体 CN Regular" panose="020B0500000000000000" charset="-122"/>
              <a:ea typeface="思源黑体 CN Regular" panose="020B0500000000000000" charset="-122"/>
              <a:sym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>
            <p:custDataLst>
              <p:tags r:id="rId5"/>
            </p:custDataLst>
          </p:nvPr>
        </p:nvSpPr>
        <p:spPr bwMode="auto">
          <a:xfrm>
            <a:off x="6167755" y="2781300"/>
            <a:ext cx="4902835" cy="374650"/>
          </a:xfrm>
          <a:prstGeom prst="rect">
            <a:avLst/>
          </a:prstGeom>
          <a:noFill/>
        </p:spPr>
        <p:txBody>
          <a:bodyPr wrap="square" lIns="90000" tIns="46800" rIns="90000" bIns="0" anchor="b" anchorCtr="0"/>
          <a:p>
            <a:pPr>
              <a:lnSpc>
                <a:spcPct val="130000"/>
              </a:lnSpc>
            </a:pPr>
            <a:r>
              <a:rPr lang="zh-CN" altLang="en-US" sz="2000" b="1" spc="300">
                <a:solidFill>
                  <a:srgbClr val="1AA3AA"/>
                </a:solidFill>
                <a:latin typeface="思源黑体 CN Regular" panose="020B0500000000000000" charset="-122"/>
                <a:ea typeface="思源黑体 CN Regular" panose="020B0500000000000000" charset="-122"/>
                <a:cs typeface="+mn-ea"/>
                <a:sym typeface="Arial" panose="020B0604020202020204" pitchFamily="34" charset="0"/>
              </a:rPr>
              <a:t>资源综合利用</a:t>
            </a:r>
            <a:endParaRPr lang="zh-CN" altLang="en-US" sz="2000" b="1" spc="300">
              <a:solidFill>
                <a:srgbClr val="1AA3AA"/>
              </a:solidFill>
              <a:latin typeface="思源黑体 CN Regular" panose="020B0500000000000000" charset="-122"/>
              <a:ea typeface="思源黑体 CN Regular" panose="020B0500000000000000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>
            <p:custDataLst>
              <p:tags r:id="rId6"/>
            </p:custDataLst>
          </p:nvPr>
        </p:nvSpPr>
        <p:spPr bwMode="auto">
          <a:xfrm>
            <a:off x="6235700" y="3268980"/>
            <a:ext cx="4902835" cy="624205"/>
          </a:xfrm>
          <a:prstGeom prst="rect">
            <a:avLst/>
          </a:prstGeom>
          <a:gradFill>
            <a:gsLst>
              <a:gs pos="0">
                <a:srgbClr val="56A0B9"/>
              </a:gs>
              <a:gs pos="100000">
                <a:srgbClr val="5DBDC3"/>
              </a:gs>
            </a:gsLst>
            <a:lin ang="2700000" scaled="1"/>
          </a:gradFill>
        </p:spPr>
        <p:txBody>
          <a:bodyPr wrap="square" lIns="90000" tIns="0" rIns="90000" bIns="46800">
            <a:noAutofit/>
          </a:bodyPr>
          <a:p>
            <a:pPr>
              <a:lnSpc>
                <a:spcPct val="120000"/>
              </a:lnSpc>
            </a:pPr>
            <a:r>
              <a:rPr lang="zh-CN" altLang="en-US" sz="1600" spc="150">
                <a:latin typeface="思源黑体 CN Regular" panose="020B0500000000000000" charset="-122"/>
                <a:ea typeface="思源黑体 CN Regular" panose="020B0500000000000000" charset="-122"/>
                <a:sym typeface="Arial" panose="020B0604020202020204" pitchFamily="34" charset="0"/>
              </a:rPr>
              <a:t>废石资源化提升收益，萤石伴生矿实现多产品布局</a:t>
            </a:r>
            <a:endParaRPr lang="zh-CN" altLang="en-US" sz="1600" spc="150">
              <a:latin typeface="思源黑体 CN Regular" panose="020B0500000000000000" charset="-122"/>
              <a:ea typeface="思源黑体 CN Regular" panose="020B0500000000000000" charset="-122"/>
              <a:sym typeface="Arial" panose="020B0604020202020204" pitchFamily="34" charset="0"/>
            </a:endParaRPr>
          </a:p>
        </p:txBody>
      </p:sp>
      <p:sp>
        <p:nvSpPr>
          <p:cNvPr id="25" name="椭圆 24"/>
          <p:cNvSpPr/>
          <p:nvPr>
            <p:custDataLst>
              <p:tags r:id="rId7"/>
            </p:custDataLst>
          </p:nvPr>
        </p:nvSpPr>
        <p:spPr bwMode="auto">
          <a:xfrm flipH="1">
            <a:off x="5889505" y="4291004"/>
            <a:ext cx="146624" cy="146627"/>
          </a:xfrm>
          <a:prstGeom prst="ellipse">
            <a:avLst/>
          </a:prstGeom>
          <a:solidFill>
            <a:srgbClr val="9BBB59"/>
          </a:solidFill>
          <a:ln w="9525">
            <a:noFill/>
            <a:round/>
          </a:ln>
        </p:spPr>
        <p:txBody>
          <a:bodyPr anchor="ctr"/>
          <a:p>
            <a:pPr algn="ctr">
              <a:lnSpc>
                <a:spcPct val="120000"/>
              </a:lnSpc>
            </a:pPr>
            <a:endParaRPr>
              <a:latin typeface="思源黑体 CN Regular" panose="020B0500000000000000" charset="-122"/>
              <a:ea typeface="思源黑体 CN Regular" panose="020B0500000000000000" charset="-122"/>
              <a:sym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>
            <p:custDataLst>
              <p:tags r:id="rId8"/>
            </p:custDataLst>
          </p:nvPr>
        </p:nvSpPr>
        <p:spPr bwMode="auto">
          <a:xfrm>
            <a:off x="6235700" y="4290695"/>
            <a:ext cx="3364230" cy="659765"/>
          </a:xfrm>
          <a:prstGeom prst="rect">
            <a:avLst/>
          </a:prstGeom>
          <a:noFill/>
        </p:spPr>
        <p:txBody>
          <a:bodyPr wrap="square" lIns="90000" tIns="46800" rIns="90000" bIns="0" anchor="b" anchorCtr="0">
            <a:normAutofit/>
          </a:bodyPr>
          <a:p>
            <a:pPr>
              <a:lnSpc>
                <a:spcPct val="130000"/>
              </a:lnSpc>
            </a:pPr>
            <a:r>
              <a:rPr lang="zh-CN" altLang="en-US" sz="2000" b="1" spc="300">
                <a:solidFill>
                  <a:srgbClr val="1F74AD"/>
                </a:solidFill>
                <a:latin typeface="思源黑体 CN Regular" panose="020B0500000000000000" charset="-122"/>
                <a:ea typeface="思源黑体 CN Regular" panose="020B0500000000000000" charset="-122"/>
                <a:cs typeface="+mn-ea"/>
                <a:sym typeface="Arial" panose="020B0604020202020204" pitchFamily="34" charset="0"/>
              </a:rPr>
              <a:t>光伏产业驱动：</a:t>
            </a:r>
            <a:endParaRPr lang="zh-CN" altLang="en-US" sz="2000" b="1" spc="300">
              <a:solidFill>
                <a:srgbClr val="1F74AD"/>
              </a:solidFill>
              <a:latin typeface="思源黑体 CN Regular" panose="020B0500000000000000" charset="-122"/>
              <a:ea typeface="思源黑体 CN Regular" panose="020B0500000000000000" charset="-122"/>
              <a:cs typeface="+mn-ea"/>
              <a:sym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2000" b="1" spc="300">
              <a:solidFill>
                <a:srgbClr val="9BBB59"/>
              </a:solidFill>
              <a:latin typeface="思源黑体 CN Regular" panose="020B0500000000000000" charset="-122"/>
              <a:ea typeface="思源黑体 CN Regular" panose="020B0500000000000000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>
            <p:custDataLst>
              <p:tags r:id="rId9"/>
            </p:custDataLst>
          </p:nvPr>
        </p:nvSpPr>
        <p:spPr bwMode="auto">
          <a:xfrm>
            <a:off x="6235700" y="4748530"/>
            <a:ext cx="4902835" cy="605790"/>
          </a:xfrm>
          <a:prstGeom prst="rect">
            <a:avLst/>
          </a:prstGeom>
          <a:gradFill>
            <a:gsLst>
              <a:gs pos="100000">
                <a:srgbClr val="F9F8CA"/>
              </a:gs>
              <a:gs pos="6000">
                <a:srgbClr val="4EAADD"/>
              </a:gs>
            </a:gsLst>
            <a:lin ang="2700000" scaled="1"/>
          </a:gradFill>
        </p:spPr>
        <p:txBody>
          <a:bodyPr wrap="square" lIns="90000" tIns="0" rIns="90000" bIns="46800">
            <a:normAutofit/>
          </a:bodyPr>
          <a:p>
            <a:pPr>
              <a:lnSpc>
                <a:spcPct val="120000"/>
              </a:lnSpc>
            </a:pPr>
            <a:r>
              <a:rPr lang="zh-CN" altLang="en-US" sz="1400" b="1" spc="300">
                <a:solidFill>
                  <a:srgbClr val="1F74AD"/>
                </a:solidFill>
                <a:latin typeface="思源黑体 CN Regular" panose="020B0500000000000000" charset="-122"/>
                <a:ea typeface="思源黑体 CN Regular" panose="020B0500000000000000" charset="-122"/>
                <a:cs typeface="+mn-ea"/>
                <a:sym typeface="Arial" panose="020B0604020202020204" pitchFamily="34" charset="0"/>
              </a:rPr>
              <a:t>全球光伏玻璃需求年增20%，石英砂供需缺口显著</a:t>
            </a:r>
            <a:endParaRPr lang="zh-CN" altLang="en-US" sz="1400" b="1" spc="300">
              <a:solidFill>
                <a:srgbClr val="9BBB59"/>
              </a:solidFill>
              <a:latin typeface="思源黑体 CN Regular" panose="020B0500000000000000" charset="-122"/>
              <a:ea typeface="思源黑体 CN Regular" panose="020B0500000000000000" charset="-122"/>
              <a:cs typeface="+mn-ea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zh-CN" altLang="en-US" sz="1400" spc="150">
              <a:latin typeface="思源黑体 CN Regular" panose="020B0500000000000000" charset="-122"/>
              <a:ea typeface="思源黑体 CN Regular" panose="020B0500000000000000" charset="-122"/>
              <a:sym typeface="Arial" panose="020B0604020202020204" pitchFamily="34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0" y="0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225425" y="19050"/>
            <a:ext cx="385572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龙南沙坑玻璃用硅质原料矿</a:t>
            </a:r>
            <a:endParaRPr lang="en-US" altLang="zh-CN" sz="2400" b="1">
              <a:solidFill>
                <a:schemeClr val="bg2">
                  <a:lumMod val="75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  <a:p>
            <a:endParaRPr lang="en-US" altLang="zh-CN" sz="2400" b="1">
              <a:solidFill>
                <a:schemeClr val="accent2">
                  <a:lumMod val="40000"/>
                  <a:lumOff val="60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0" y="6359525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839470" y="2997200"/>
            <a:ext cx="4171315" cy="1468755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/>
              <a:t>市场前景与竞争优势</a:t>
            </a:r>
            <a:endParaRPr lang="zh-CN" altLang="en-US"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" name="矩形 39"/>
          <p:cNvSpPr/>
          <p:nvPr/>
        </p:nvSpPr>
        <p:spPr>
          <a:xfrm>
            <a:off x="0" y="0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225425" y="19050"/>
            <a:ext cx="385572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龙南沙坑玻璃用硅质原料矿</a:t>
            </a:r>
            <a:endParaRPr lang="en-US" altLang="zh-CN" sz="2400" b="1">
              <a:solidFill>
                <a:schemeClr val="accent2">
                  <a:lumMod val="40000"/>
                  <a:lumOff val="60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  <a:p>
            <a:pPr algn="l"/>
            <a:endParaRPr lang="en-US" altLang="zh-CN" sz="2400" b="1">
              <a:solidFill>
                <a:schemeClr val="accent2">
                  <a:lumMod val="40000"/>
                  <a:lumOff val="60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0" y="6359525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</a:rPr>
              <a:t>风险与应对策略</a:t>
            </a:r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4152265" y="1484630"/>
            <a:ext cx="3888105" cy="3888105"/>
          </a:xfrm>
          <a:prstGeom prst="ellipse">
            <a:avLst/>
          </a:prstGeom>
          <a:noFill/>
          <a:ln w="3175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4861560" y="2656205"/>
            <a:ext cx="2487295" cy="17995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4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rPr>
              <a:t> </a:t>
            </a: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rPr>
              <a:t>2. 环保压力：按绿色矿山标准运营，废石</a:t>
            </a:r>
            <a:r>
              <a:rPr lang="zh-CN" alt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rPr>
              <a:t>处置</a:t>
            </a:r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rPr>
              <a:t>纳入公共资源交易平台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1865630" y="2125980"/>
            <a:ext cx="2606040" cy="2606040"/>
          </a:xfrm>
          <a:prstGeom prst="ellipse">
            <a:avLst/>
          </a:prstGeom>
          <a:noFill/>
          <a:ln w="3175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7721600" y="2091055"/>
            <a:ext cx="2606040" cy="2606040"/>
          </a:xfrm>
          <a:prstGeom prst="ellipse">
            <a:avLst/>
          </a:prstGeom>
          <a:noFill/>
          <a:ln w="3175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305050" y="2856230"/>
            <a:ext cx="17272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rPr>
              <a:t>1. 价格波动风险：签订长协订单锁定利润</a:t>
            </a: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8161020" y="2891155"/>
            <a:ext cx="17272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  <a:cs typeface="Calibri Light" panose="020F0302020204030204" charset="0"/>
              </a:rPr>
              <a:t>3. 开采技术风险：引入成熟技术合作方</a:t>
            </a:r>
            <a:endParaRPr lang="zh-CN" altLang="en-US" sz="16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53" name="新月形 52"/>
          <p:cNvSpPr/>
          <p:nvPr/>
        </p:nvSpPr>
        <p:spPr>
          <a:xfrm>
            <a:off x="770255" y="1880870"/>
            <a:ext cx="1008380" cy="3096895"/>
          </a:xfrm>
          <a:prstGeom prst="moon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</a:rPr>
              <a:t>风险</a:t>
            </a:r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54" name="新月形 53"/>
          <p:cNvSpPr/>
          <p:nvPr/>
        </p:nvSpPr>
        <p:spPr>
          <a:xfrm flipH="1">
            <a:off x="10556240" y="1880870"/>
            <a:ext cx="1008380" cy="3096895"/>
          </a:xfrm>
          <a:prstGeom prst="moon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</a:rPr>
              <a:t>策略</a:t>
            </a:r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" name="矩形 39"/>
          <p:cNvSpPr/>
          <p:nvPr/>
        </p:nvSpPr>
        <p:spPr>
          <a:xfrm>
            <a:off x="0" y="0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225425" y="1905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龙南沙坑玻璃用硅质原料矿</a:t>
            </a:r>
            <a:endParaRPr lang="en-US" altLang="zh-CN" sz="2400" b="1">
              <a:solidFill>
                <a:schemeClr val="accent2">
                  <a:lumMod val="40000"/>
                  <a:lumOff val="60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-96520" y="6360795"/>
            <a:ext cx="12192000" cy="4984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>
                <a:sym typeface="+mn-ea"/>
              </a:rPr>
              <a:t>投资建议</a:t>
            </a:r>
            <a:endParaRPr lang="zh-CN" altLang="en-US" sz="2400">
              <a:latin typeface="思源黑体 CN Regular" panose="020B0500000000000000" charset="-122"/>
              <a:ea typeface="思源黑体 CN Regular" panose="020B0500000000000000" charset="-122"/>
              <a:sym typeface="+mn-ea"/>
            </a:endParaRPr>
          </a:p>
        </p:txBody>
      </p:sp>
      <p:sp>
        <p:nvSpPr>
          <p:cNvPr id="2" name="任意多边形 1"/>
          <p:cNvSpPr/>
          <p:nvPr>
            <p:custDataLst>
              <p:tags r:id="rId1"/>
            </p:custDataLst>
          </p:nvPr>
        </p:nvSpPr>
        <p:spPr>
          <a:xfrm rot="16200000">
            <a:off x="835025" y="2486025"/>
            <a:ext cx="3772535" cy="1885950"/>
          </a:xfrm>
          <a:custGeom>
            <a:avLst/>
            <a:gdLst>
              <a:gd name="connsiteX0" fmla="*/ 5103 w 5103"/>
              <a:gd name="connsiteY0" fmla="*/ 0 h 2551"/>
              <a:gd name="connsiteX1" fmla="*/ 2552 w 5103"/>
              <a:gd name="connsiteY1" fmla="*/ 2551 h 2551"/>
              <a:gd name="connsiteX2" fmla="*/ 0 w 5103"/>
              <a:gd name="connsiteY2" fmla="*/ 0 h 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3" h="2551">
                <a:moveTo>
                  <a:pt x="5103" y="0"/>
                </a:moveTo>
                <a:cubicBezTo>
                  <a:pt x="5103" y="1409"/>
                  <a:pt x="3961" y="2551"/>
                  <a:pt x="2552" y="2551"/>
                </a:cubicBezTo>
                <a:cubicBezTo>
                  <a:pt x="1142" y="2551"/>
                  <a:pt x="0" y="1409"/>
                  <a:pt x="0" y="0"/>
                </a:cubicBezTo>
              </a:path>
            </a:pathLst>
          </a:cu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40000"/>
                    <a:lumOff val="6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3" name="椭圆 2"/>
          <p:cNvSpPr/>
          <p:nvPr>
            <p:custDataLst>
              <p:tags r:id="rId2"/>
            </p:custDataLst>
          </p:nvPr>
        </p:nvSpPr>
        <p:spPr>
          <a:xfrm>
            <a:off x="2611120" y="1543050"/>
            <a:ext cx="863600" cy="8636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4" name="椭圆 3"/>
          <p:cNvSpPr/>
          <p:nvPr>
            <p:custDataLst>
              <p:tags r:id="rId3"/>
            </p:custDataLst>
          </p:nvPr>
        </p:nvSpPr>
        <p:spPr>
          <a:xfrm>
            <a:off x="3234055" y="2997835"/>
            <a:ext cx="863600" cy="8636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5" name="椭圆 4"/>
          <p:cNvSpPr/>
          <p:nvPr>
            <p:custDataLst>
              <p:tags r:id="rId4"/>
            </p:custDataLst>
          </p:nvPr>
        </p:nvSpPr>
        <p:spPr>
          <a:xfrm>
            <a:off x="2611120" y="4451985"/>
            <a:ext cx="863600" cy="8636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4295775" y="1844675"/>
            <a:ext cx="57257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1800">
                <a:sym typeface="+mn-ea"/>
              </a:rPr>
              <a:t>1. 总投资估算：2.7亿元（含流动资金），静态回收期5-6年</a:t>
            </a: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4335145" y="4338320"/>
            <a:ext cx="5725795" cy="10985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altLang="en-US" sz="1800">
                <a:sym typeface="+mn-ea"/>
              </a:rPr>
              <a:t>3. 政策</a:t>
            </a:r>
            <a:r>
              <a:rPr lang="zh-CN" altLang="en-US" sz="2000">
                <a:sym typeface="+mn-ea"/>
              </a:rPr>
              <a:t>支持</a:t>
            </a:r>
            <a:r>
              <a:rPr lang="zh-CN" altLang="en-US" sz="1800">
                <a:sym typeface="+mn-ea"/>
              </a:rPr>
              <a:t>：申报江西省重点矿业项目，争取税收减免及绿色矿山补贴</a:t>
            </a:r>
            <a:endParaRPr lang="zh-CN" altLang="en-US" sz="1800">
              <a:solidFill>
                <a:schemeClr val="tx1"/>
              </a:solidFill>
              <a:latin typeface="思源黑体 CN Regular" panose="020B0500000000000000" charset="-122"/>
              <a:ea typeface="思源黑体 CN Regular" panose="020B0500000000000000" charset="-122"/>
              <a:cs typeface="Calibri Light" panose="020F0302020204030204" charset="0"/>
              <a:sym typeface="+mn-ea"/>
            </a:endParaRPr>
          </a:p>
        </p:txBody>
      </p:sp>
      <p:pic>
        <p:nvPicPr>
          <p:cNvPr id="8" name="图片 7" descr="20288679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28290" y="4669155"/>
            <a:ext cx="429260" cy="429260"/>
          </a:xfrm>
          <a:prstGeom prst="rect">
            <a:avLst/>
          </a:prstGeom>
        </p:spPr>
      </p:pic>
      <p:pic>
        <p:nvPicPr>
          <p:cNvPr id="9" name="图片 8" descr="20288687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474720" y="3207385"/>
            <a:ext cx="442595" cy="442595"/>
          </a:xfrm>
          <a:prstGeom prst="rect">
            <a:avLst/>
          </a:prstGeom>
        </p:spPr>
      </p:pic>
      <p:pic>
        <p:nvPicPr>
          <p:cNvPr id="10" name="图片 9" descr="20288703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84475" y="1699260"/>
            <a:ext cx="516890" cy="51689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4429760" y="2421890"/>
            <a:ext cx="5631180" cy="13347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sz="2000"/>
          </a:p>
          <a:p>
            <a:endParaRPr lang="zh-CN" altLang="en-US" sz="2000"/>
          </a:p>
          <a:p>
            <a:endParaRPr lang="zh-CN" altLang="en-US" sz="2000"/>
          </a:p>
          <a:p>
            <a:pPr>
              <a:lnSpc>
                <a:spcPct val="30000"/>
              </a:lnSpc>
            </a:pPr>
            <a:r>
              <a:rPr lang="zh-CN" altLang="en-US" sz="2000"/>
              <a:t>2. 合作模式：引入战略投资者或与下游玻璃企业</a:t>
            </a:r>
            <a:endParaRPr lang="zh-CN" altLang="en-US" sz="2000"/>
          </a:p>
          <a:p>
            <a:endParaRPr lang="zh-CN" altLang="en-US" sz="2000"/>
          </a:p>
          <a:p>
            <a:endParaRPr lang="zh-CN" altLang="en-US" sz="20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0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101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102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103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104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105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106.xml><?xml version="1.0" encoding="utf-8"?>
<p:tagLst xmlns:p="http://schemas.openxmlformats.org/presentationml/2006/main">
  <p:tag name="KSO_WM_BEAUTIFY_FLAG" val="#wm#"/>
  <p:tag name="KSO_WM_DIAGRAM_VERSION" val="3"/>
  <p:tag name="KSO_WM_DIAGRAM_COLOR_TRICK" val="4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1_1"/>
  <p:tag name="KSO_WM_UNIT_ID" val="diagram20231066_1*m_h_a*1_1_1"/>
  <p:tag name="KSO_WM_TEMPLATE_CATEGORY" val="diagram"/>
  <p:tag name="KSO_WM_TEMPLATE_INDEX" val="20231066"/>
  <p:tag name="KSO_WM_UNIT_LAYERLEVEL" val="1_1_1"/>
  <p:tag name="KSO_WM_TAG_VERSION" val="3.0"/>
  <p:tag name="KSO_WM_UNIT_ISCONTENTSTITLE" val="0"/>
  <p:tag name="KSO_WM_UNIT_ISNUMDGMTITLE" val="0"/>
  <p:tag name="KSO_WM_UNIT_NOCLEAR" val="0"/>
  <p:tag name="KSO_WM_UNIT_VALUE" val="7"/>
  <p:tag name="KSO_WM_DIAGRAM_MAX_ITEMCNT" val="6"/>
  <p:tag name="KSO_WM_DIAGRAM_MIN_ITEMCNT" val="2"/>
  <p:tag name="KSO_WM_DIAGRAM_VIRTUALLY_FRAME" val="{&quot;height&quot;:416.2000454735943,&quot;left&quot;:-7.6,&quot;top&quot;:61.94992125984252,&quot;width&quot;:967.975}"/>
  <p:tag name="KSO_WM_DIAGRAM_COLOR_MATCH_VALUE" val="{&quot;shape&quot;:{&quot;fill&quot;:{&quot;gradient&quot;:[{&quot;brightness&quot;:0.4000000059604645,&quot;colorType&quot;:1,&quot;foreColorIndex&quot;:5,&quot;pos&quot;:0.8999999761581421,&quot;transparency&quot;:0},{&quot;brightness&quot;:0,&quot;colorType&quot;:1,&quot;foreColorIndex&quot;:5,&quot;pos&quot;:0,&quot;transparency&quot;:0}],&quot;type&quot;:3},&quot;glow&quot;:{&quot;colorType&quot;:0},&quot;line&quot;:{&quot;type&quot;:0},&quot;shadow&quot;:{&quot;brightness&quot;:0,&quot;colorType&quot;:1,&quot;foreColorIndex&quot;:5,&quot;transparency&quot;:0.75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PRESET_TEXT" val="添加项标题"/>
  <p:tag name="KSO_WM_UNIT_FILL_TYPE" val="3"/>
  <p:tag name="KSO_WM_UNIT_TEXT_TYPE" val="1"/>
  <p:tag name="KSO_WM_DIAGRAM_USE_COLOR_VALUE" val="{&quot;color_scheme&quot;:1,&quot;color_type&quot;:1,&quot;theme_color_indexes&quot;:[5,6,5,6,5,6]}"/>
</p:tagLst>
</file>

<file path=ppt/tags/tag107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20231066_1*m_h_f*1_2_1"/>
  <p:tag name="KSO_WM_TEMPLATE_CATEGORY" val="diagram"/>
  <p:tag name="KSO_WM_TEMPLATE_INDEX" val="20231066"/>
  <p:tag name="KSO_WM_UNIT_LAYERLEVEL" val="1_1_1"/>
  <p:tag name="KSO_WM_TAG_VERSION" val="3.0"/>
  <p:tag name="KSO_WM_BEAUTIFY_FLAG" val="#wm#"/>
  <p:tag name="KSO_WM_DIAGRAM_GROUP_CODE" val="m1-1"/>
  <p:tag name="KSO_WM_DIAGRAM_VERSION" val="3"/>
  <p:tag name="KSO_WM_DIAGRAM_COLOR_TRICK" val="4"/>
  <p:tag name="KSO_WM_DIAGRAM_COLOR_TEXT_CAN_REMOVE" val="n"/>
  <p:tag name="KSO_WM_UNIT_VALUE" val="40"/>
  <p:tag name="KSO_WM_DIAGRAM_MAX_ITEMCNT" val="6"/>
  <p:tag name="KSO_WM_DIAGRAM_MIN_ITEMCNT" val="2"/>
  <p:tag name="KSO_WM_DIAGRAM_VIRTUALLY_FRAME" val="{&quot;height&quot;:416.2000454735943,&quot;left&quot;:-7.6,&quot;top&quot;:61.94992125984252,&quot;width&quot;:967.9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，添加您文本具体的内容和阐述的观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5,6,5,6,5,6]}"/>
</p:tagLst>
</file>

<file path=ppt/tags/tag108.xml><?xml version="1.0" encoding="utf-8"?>
<p:tagLst xmlns:p="http://schemas.openxmlformats.org/presentationml/2006/main">
  <p:tag name="KSO_WM_BEAUTIFY_FLAG" val="#wm#"/>
  <p:tag name="KSO_WM_DIAGRAM_VERSION" val="3"/>
  <p:tag name="KSO_WM_DIAGRAM_COLOR_TRICK" val="4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2_1"/>
  <p:tag name="KSO_WM_UNIT_ID" val="diagram20231066_1*m_h_a*1_2_1"/>
  <p:tag name="KSO_WM_TEMPLATE_CATEGORY" val="diagram"/>
  <p:tag name="KSO_WM_TEMPLATE_INDEX" val="20231066"/>
  <p:tag name="KSO_WM_UNIT_LAYERLEVEL" val="1_1_1"/>
  <p:tag name="KSO_WM_TAG_VERSION" val="3.0"/>
  <p:tag name="KSO_WM_UNIT_ISCONTENTSTITLE" val="0"/>
  <p:tag name="KSO_WM_UNIT_ISNUMDGMTITLE" val="0"/>
  <p:tag name="KSO_WM_UNIT_NOCLEAR" val="0"/>
  <p:tag name="KSO_WM_UNIT_VALUE" val="27"/>
  <p:tag name="KSO_WM_DIAGRAM_MAX_ITEMCNT" val="6"/>
  <p:tag name="KSO_WM_DIAGRAM_MIN_ITEMCNT" val="2"/>
  <p:tag name="KSO_WM_DIAGRAM_VIRTUALLY_FRAME" val="{&quot;height&quot;:416.2000454735943,&quot;left&quot;:-7.6,&quot;top&quot;:61.94992125984252,&quot;width&quot;:967.975}"/>
  <p:tag name="KSO_WM_DIAGRAM_COLOR_MATCH_VALUE" val="{&quot;shape&quot;:{&quot;fill&quot;:{&quot;gradient&quot;:[{&quot;brightness&quot;:0.4000000059604645,&quot;colorType&quot;:1,&quot;foreColorIndex&quot;:6,&quot;pos&quot;:0.25,&quot;transparency&quot;:0},{&quot;brightness&quot;:0,&quot;colorType&quot;:1,&quot;foreColorIndex&quot;:6,&quot;pos&quot;:0.8999999761581421,&quot;transparency&quot;:0}],&quot;type&quot;:3},&quot;glow&quot;:{&quot;colorType&quot;:0},&quot;line&quot;:{&quot;type&quot;:0},&quot;shadow&quot;:{&quot;brightness&quot;:0,&quot;colorType&quot;:1,&quot;foreColorIndex&quot;:6,&quot;transparency&quot;:0.75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PRESET_TEXT" val="添加项标题"/>
  <p:tag name="KSO_WM_UNIT_FILL_TYPE" val="3"/>
  <p:tag name="KSO_WM_UNIT_TEXT_TYPE" val="1"/>
  <p:tag name="KSO_WM_DIAGRAM_USE_COLOR_VALUE" val="{&quot;color_scheme&quot;:1,&quot;color_type&quot;:1,&quot;theme_color_indexes&quot;:[5,6,5,6,5,6]}"/>
</p:tagLst>
</file>

<file path=ppt/tags/tag10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231066_1*m_h_i*1_2_1"/>
  <p:tag name="KSO_WM_TEMPLATE_CATEGORY" val="diagram"/>
  <p:tag name="KSO_WM_TEMPLATE_INDEX" val="20231066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416.2000454735943,&quot;left&quot;:-7.6,&quot;top&quot;:61.94992125984252,&quot;width&quot;:967.975}"/>
  <p:tag name="KSO_WM_DIAGRAM_COLOR_MATCH_VALUE" val="{&quot;shape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6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11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187706_5*l_h_i*1_2_1"/>
  <p:tag name="KSO_WM_TEMPLATE_CATEGORY" val="diagram"/>
  <p:tag name="KSO_WM_TEMPLATE_INDEX" val="20187706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  <p:tag name="KSO_WM_DIAGRAM_VIRTUALLY_FRAME" val="{&quot;height&quot;:441.95,&quot;left&quot;:47.65,&quot;top&quot;:-7.85,&quot;width&quot;:830.35}"/>
</p:tagLst>
</file>

<file path=ppt/tags/tag111.xml><?xml version="1.0" encoding="utf-8"?>
<p:tagLst xmlns:p="http://schemas.openxmlformats.org/presentationml/2006/main">
  <p:tag name="KSO_WM_UNIT_ISCONTENTSTITLE" val="0"/>
  <p:tag name="KSO_WM_UNIT_NOCLEAR" val="0"/>
  <p:tag name="KSO_WM_UNIT_VALUE" val="1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187706_5*l_h_a*1_2_1"/>
  <p:tag name="KSO_WM_TEMPLATE_CATEGORY" val="diagram"/>
  <p:tag name="KSO_WM_TEMPLATE_INDEX" val="20187706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6"/>
  <p:tag name="KSO_WM_UNIT_TEXT_FILL_TYPE" val="1"/>
  <p:tag name="KSO_WM_DIAGRAM_VIRTUALLY_FRAME" val="{&quot;height&quot;:441.95,&quot;left&quot;:47.65,&quot;top&quot;:-7.85,&quot;width&quot;:830.35}"/>
</p:tagLst>
</file>

<file path=ppt/tags/tag112.xml><?xml version="1.0" encoding="utf-8"?>
<p:tagLst xmlns:p="http://schemas.openxmlformats.org/presentationml/2006/main"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87706_5*l_h_f*1_2_1"/>
  <p:tag name="KSO_WM_TEMPLATE_CATEGORY" val="diagram"/>
  <p:tag name="KSO_WM_TEMPLATE_INDEX" val="20187706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3"/>
  <p:tag name="KSO_WM_UNIT_TEXT_FILL_TYPE" val="1"/>
  <p:tag name="KSO_WM_DIAGRAM_VIRTUALLY_FRAME" val="{&quot;height&quot;:441.95,&quot;left&quot;:47.65,&quot;top&quot;:-7.85,&quot;width&quot;:830.35}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187706_5*l_h_i*1_3_1"/>
  <p:tag name="KSO_WM_TEMPLATE_CATEGORY" val="diagram"/>
  <p:tag name="KSO_WM_TEMPLATE_INDEX" val="20187706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  <p:tag name="KSO_WM_DIAGRAM_VIRTUALLY_FRAME" val="{&quot;height&quot;:441.95,&quot;left&quot;:47.65,&quot;top&quot;:-7.85,&quot;width&quot;:830.35}"/>
</p:tagLst>
</file>

<file path=ppt/tags/tag114.xml><?xml version="1.0" encoding="utf-8"?>
<p:tagLst xmlns:p="http://schemas.openxmlformats.org/presentationml/2006/main">
  <p:tag name="KSO_WM_UNIT_ISCONTENTSTITLE" val="0"/>
  <p:tag name="KSO_WM_UNIT_NOCLEAR" val="0"/>
  <p:tag name="KSO_WM_UNIT_VALUE" val="1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20187706_5*l_h_a*1_3_1"/>
  <p:tag name="KSO_WM_TEMPLATE_CATEGORY" val="diagram"/>
  <p:tag name="KSO_WM_TEMPLATE_INDEX" val="20187706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7"/>
  <p:tag name="KSO_WM_UNIT_TEXT_FILL_TYPE" val="1"/>
  <p:tag name="KSO_WM_DIAGRAM_VIRTUALLY_FRAME" val="{&quot;height&quot;:441.95,&quot;left&quot;:47.65,&quot;top&quot;:-7.85,&quot;width&quot;:830.35}"/>
</p:tagLst>
</file>

<file path=ppt/tags/tag115.xml><?xml version="1.0" encoding="utf-8"?>
<p:tagLst xmlns:p="http://schemas.openxmlformats.org/presentationml/2006/main"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87706_5*l_h_f*1_3_1"/>
  <p:tag name="KSO_WM_TEMPLATE_CATEGORY" val="diagram"/>
  <p:tag name="KSO_WM_TEMPLATE_INDEX" val="20187706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3"/>
  <p:tag name="KSO_WM_UNIT_TEXT_FILL_TYPE" val="1"/>
  <p:tag name="KSO_WM_DIAGRAM_VIRTUALLY_FRAME" val="{&quot;height&quot;:441.95,&quot;left&quot;:47.65,&quot;top&quot;:-7.85,&quot;width&quot;:830.35}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ID" val="diagram20187706_5*l_h_i*1_5_1"/>
  <p:tag name="KSO_WM_TEMPLATE_CATEGORY" val="diagram"/>
  <p:tag name="KSO_WM_TEMPLATE_INDEX" val="20187706"/>
  <p:tag name="KSO_WM_UNIT_LAYERLEVEL" val="1_1_1"/>
  <p:tag name="KSO_WM_TAG_VERSION" val="1.0"/>
  <p:tag name="KSO_WM_BEAUTIFY_FLAG" val="#wm#"/>
  <p:tag name="KSO_WM_UNIT_FILL_FORE_SCHEMECOLOR_INDEX" val="9"/>
  <p:tag name="KSO_WM_UNIT_FILL_TYPE" val="1"/>
  <p:tag name="KSO_WM_UNIT_TEXT_FILL_FORE_SCHEMECOLOR_INDEX" val="13"/>
  <p:tag name="KSO_WM_UNIT_TEXT_FILL_TYPE" val="1"/>
  <p:tag name="KSO_WM_DIAGRAM_VIRTUALLY_FRAME" val="{&quot;height&quot;:441.95,&quot;left&quot;:47.65,&quot;top&quot;:-7.85,&quot;width&quot;:830.35}"/>
</p:tagLst>
</file>

<file path=ppt/tags/tag117.xml><?xml version="1.0" encoding="utf-8"?>
<p:tagLst xmlns:p="http://schemas.openxmlformats.org/presentationml/2006/main">
  <p:tag name="KSO_WM_UNIT_ISCONTENTSTITLE" val="0"/>
  <p:tag name="KSO_WM_UNIT_NOCLEAR" val="0"/>
  <p:tag name="KSO_WM_UNIT_VALUE" val="1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5_1"/>
  <p:tag name="KSO_WM_UNIT_ID" val="diagram20187706_5*l_h_a*1_5_1"/>
  <p:tag name="KSO_WM_TEMPLATE_CATEGORY" val="diagram"/>
  <p:tag name="KSO_WM_TEMPLATE_INDEX" val="20187706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9"/>
  <p:tag name="KSO_WM_UNIT_TEXT_FILL_TYPE" val="1"/>
  <p:tag name="KSO_WM_DIAGRAM_VIRTUALLY_FRAME" val="{&quot;height&quot;:441.95,&quot;left&quot;:47.65,&quot;top&quot;:-7.85,&quot;width&quot;:830.35}"/>
</p:tagLst>
</file>

<file path=ppt/tags/tag118.xml><?xml version="1.0" encoding="utf-8"?>
<p:tagLst xmlns:p="http://schemas.openxmlformats.org/presentationml/2006/main"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5_1"/>
  <p:tag name="KSO_WM_UNIT_ID" val="diagram20187706_5*l_h_f*1_5_1"/>
  <p:tag name="KSO_WM_TEMPLATE_CATEGORY" val="diagram"/>
  <p:tag name="KSO_WM_TEMPLATE_INDEX" val="20187706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3"/>
  <p:tag name="KSO_WM_UNIT_TEXT_FILL_TYPE" val="1"/>
  <p:tag name="KSO_WM_DIAGRAM_VIRTUALLY_FRAME" val="{&quot;height&quot;:441.95,&quot;left&quot;:47.65,&quot;top&quot;:-7.85,&quot;width&quot;:830.35}"/>
</p:tagLst>
</file>

<file path=ppt/tags/tag119.xml><?xml version="1.0" encoding="utf-8"?>
<p:tagLst xmlns:p="http://schemas.openxmlformats.org/presentationml/2006/main">
  <p:tag name="KSO_WM_DIAGRAM_VIRTUALLY_FRAME" val="{&quot;height&quot;:302.975,&quot;left&quot;:140.025,&quot;top&quot;:121.475,&quot;width&quot;:681.125}"/>
</p:tagLst>
</file>

<file path=ppt/tags/tag12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0.xml><?xml version="1.0" encoding="utf-8"?>
<p:tagLst xmlns:p="http://schemas.openxmlformats.org/presentationml/2006/main">
  <p:tag name="KSO_WM_DIAGRAM_VIRTUALLY_FRAME" val="{&quot;height&quot;:302.975,&quot;left&quot;:140.025,&quot;top&quot;:121.475,&quot;width&quot;:681.125}"/>
</p:tagLst>
</file>

<file path=ppt/tags/tag121.xml><?xml version="1.0" encoding="utf-8"?>
<p:tagLst xmlns:p="http://schemas.openxmlformats.org/presentationml/2006/main">
  <p:tag name="KSO_WM_DIAGRAM_VIRTUALLY_FRAME" val="{&quot;height&quot;:302.975,&quot;left&quot;:140.025,&quot;top&quot;:121.475,&quot;width&quot;:681.125}"/>
</p:tagLst>
</file>

<file path=ppt/tags/tag122.xml><?xml version="1.0" encoding="utf-8"?>
<p:tagLst xmlns:p="http://schemas.openxmlformats.org/presentationml/2006/main">
  <p:tag name="KSO_WM_DIAGRAM_VIRTUALLY_FRAME" val="{&quot;height&quot;:302.975,&quot;left&quot;:140.025,&quot;top&quot;:121.475,&quot;width&quot;:681.125}"/>
</p:tagLst>
</file>

<file path=ppt/tags/tag123.xml><?xml version="1.0" encoding="utf-8"?>
<p:tagLst xmlns:p="http://schemas.openxmlformats.org/presentationml/2006/main">
  <p:tag name="KSO_WM_DIAGRAM_VIRTUALLY_FRAME" val="{&quot;height&quot;:302.975,&quot;left&quot;:140.025,&quot;top&quot;:121.475,&quot;width&quot;:681.125}"/>
</p:tagLst>
</file>

<file path=ppt/tags/tag124.xml><?xml version="1.0" encoding="utf-8"?>
<p:tagLst xmlns:p="http://schemas.openxmlformats.org/presentationml/2006/main">
  <p:tag name="KSO_WM_DIAGRAM_VIRTUALLY_FRAME" val="{&quot;height&quot;:302.975,&quot;left&quot;:140.025,&quot;top&quot;:121.475,&quot;width&quot;:681.125}"/>
</p:tagLst>
</file>

<file path=ppt/tags/tag125.xml><?xml version="1.0" encoding="utf-8"?>
<p:tagLst xmlns:p="http://schemas.openxmlformats.org/presentationml/2006/main">
  <p:tag name="KSO_WM_DIAGRAM_VIRTUALLY_FRAME" val="{&quot;height&quot;:302.975,&quot;left&quot;:140.025,&quot;top&quot;:121.475,&quot;width&quot;:681.125}"/>
</p:tagLst>
</file>

<file path=ppt/tags/tag126.xml><?xml version="1.0" encoding="utf-8"?>
<p:tagLst xmlns:p="http://schemas.openxmlformats.org/presentationml/2006/main">
  <p:tag name="KSO_WM_DIAGRAM_VIRTUALLY_FRAME" val="{&quot;height&quot;:302.975,&quot;left&quot;:140.025,&quot;top&quot;:121.475,&quot;width&quot;:681.125}"/>
</p:tagLst>
</file>

<file path=ppt/tags/tag127.xml><?xml version="1.0" encoding="utf-8"?>
<p:tagLst xmlns:p="http://schemas.openxmlformats.org/presentationml/2006/main">
  <p:tag name="KSO_WM_DIAGRAM_VIRTUALLY_FRAME" val="{&quot;height&quot;:302.975,&quot;left&quot;:140.025,&quot;top&quot;:121.475,&quot;width&quot;:681.125}"/>
</p:tagLst>
</file>

<file path=ppt/tags/tag128.xml><?xml version="1.0" encoding="utf-8"?>
<p:tagLst xmlns:p="http://schemas.openxmlformats.org/presentationml/2006/main">
  <p:tag name="KSO_WM_DIAGRAM_VIRTUALLY_FRAME" val="{&quot;height&quot;:248.4,&quot;left&quot;:93.85,&quot;top&quot;:206.85,&quot;width&quot;:787.75}"/>
</p:tagLst>
</file>

<file path=ppt/tags/tag129.xml><?xml version="1.0" encoding="utf-8"?>
<p:tagLst xmlns:p="http://schemas.openxmlformats.org/presentationml/2006/main">
  <p:tag name="KSO_WM_DIAGRAM_VIRTUALLY_FRAME" val="{&quot;height&quot;:248.4,&quot;left&quot;:93.85,&quot;top&quot;:206.85,&quot;width&quot;:787.75}"/>
</p:tagLst>
</file>

<file path=ppt/tags/tag13.xml><?xml version="1.0" encoding="utf-8"?>
<p:tagLst xmlns:p="http://schemas.openxmlformats.org/presentationml/2006/main">
  <p:tag name="KSO_WM_UNIT_TYPE" val="f"/>
  <p:tag name="KSO_WM_UNIT_SUBTYPE" val="g"/>
  <p:tag name="KSO_WM_UNIT_INDEX" val="4"/>
  <p:tag name="KSO_WM_BEAUTIFY_FLAG" val="#wm#"/>
  <p:tag name="KSO_WM_TAG_VERSION" val="3.0"/>
  <p:tag name="KSO_WM_UNIT_PRESET_TEXT" val="公司名"/>
  <p:tag name="KSO_WM_UNIT_ID" val="_1*f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30"/>
</p:tagLst>
</file>

<file path=ppt/tags/tag130.xml><?xml version="1.0" encoding="utf-8"?>
<p:tagLst xmlns:p="http://schemas.openxmlformats.org/presentationml/2006/main">
  <p:tag name="KSO_WM_DIAGRAM_VIRTUALLY_FRAME" val="{&quot;height&quot;:248.4,&quot;left&quot;:93.85,&quot;top&quot;:206.85,&quot;width&quot;:787.75}"/>
</p:tagLst>
</file>

<file path=ppt/tags/tag131.xml><?xml version="1.0" encoding="utf-8"?>
<p:tagLst xmlns:p="http://schemas.openxmlformats.org/presentationml/2006/main">
  <p:tag name="KSO_WM_DIAGRAM_VIRTUALLY_FRAME" val="{&quot;height&quot;:248.4,&quot;left&quot;:93.85,&quot;top&quot;:206.85,&quot;width&quot;:787.75}"/>
</p:tagLst>
</file>

<file path=ppt/tags/tag132.xml><?xml version="1.0" encoding="utf-8"?>
<p:tagLst xmlns:p="http://schemas.openxmlformats.org/presentationml/2006/main">
  <p:tag name="KSO_WM_DIAGRAM_VIRTUALLY_FRAME" val="{&quot;height&quot;:248.4,&quot;left&quot;:93.85,&quot;top&quot;:206.85,&quot;width&quot;:787.75}"/>
</p:tagLst>
</file>

<file path=ppt/tags/tag133.xml><?xml version="1.0" encoding="utf-8"?>
<p:tagLst xmlns:p="http://schemas.openxmlformats.org/presentationml/2006/main">
  <p:tag name="KSO_WM_DIAGRAM_VIRTUALLY_FRAME" val="{&quot;height&quot;:248.4,&quot;left&quot;:93.85,&quot;top&quot;:206.85,&quot;width&quot;:787.75}"/>
</p:tagLst>
</file>

<file path=ppt/tags/tag134.xml><?xml version="1.0" encoding="utf-8"?>
<p:tagLst xmlns:p="http://schemas.openxmlformats.org/presentationml/2006/main">
  <p:tag name="KSO_WM_DIAGRAM_VIRTUALLY_FRAME" val="{&quot;height&quot;:248.4,&quot;left&quot;:93.85,&quot;top&quot;:206.85,&quot;width&quot;:787.75}"/>
</p:tagLst>
</file>

<file path=ppt/tags/tag135.xml><?xml version="1.0" encoding="utf-8"?>
<p:tagLst xmlns:p="http://schemas.openxmlformats.org/presentationml/2006/main">
  <p:tag name="resource_record_key" val="{&quot;13&quot;:[4705195,19951231,4650186,4722044,4680684,4364974],&quot;65&quot;:[20236801],&quot;70&quot;:[3314141]}"/>
  <p:tag name="commondata" val="eyJjb3VudCI6NCwiaGRpZCI6ImFiMjZlYjRmNDM1NzViYzdjMDgxZWIzY2E0Mjk1NDcwIiwidXNlckNvdW50Ijo0fQ=="/>
</p:tagLst>
</file>

<file path=ppt/tags/tag14.xml><?xml version="1.0" encoding="utf-8"?>
<p:tagLst xmlns:p="http://schemas.openxmlformats.org/presentationml/2006/main">
  <p:tag name="KSO_WM_UNIT_TYPE" val="f"/>
  <p:tag name="KSO_WM_UNIT_SUBTYPE" val="c"/>
  <p:tag name="KSO_WM_UNIT_INDEX" val="2"/>
  <p:tag name="KSO_WM_BEAUTIFY_FLAG" val="#wm#"/>
  <p:tag name="KSO_WM_TAG_VERSION" val="3.0"/>
  <p:tag name="KSO_WM_UNIT_PRESET_TEXT" val="日期时间"/>
  <p:tag name="KSO_WM_UNIT_ID" val="_1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30"/>
</p:tagLst>
</file>

<file path=ppt/tags/tag15.xml><?xml version="1.0" encoding="utf-8"?>
<p:tagLst xmlns:p="http://schemas.openxmlformats.org/presentationml/2006/main">
  <p:tag name="KSO_WM_UNIT_TYPE" val="f"/>
  <p:tag name="KSO_WM_UNIT_SUBTYPE" val="e"/>
  <p:tag name="KSO_WM_UNIT_INDEX" val="3"/>
  <p:tag name="KSO_WM_BEAUTIFY_FLAG" val="#wm#"/>
  <p:tag name="KSO_WM_TAG_VERSION" val="3.0"/>
  <p:tag name="KSO_WM_UNIT_PRESET_TEXT" val="年号"/>
  <p:tag name="KSO_WM_UNIT_ID" val="_1*f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5"/>
</p:tagLst>
</file>

<file path=ppt/tags/tag16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30"/>
</p:tagLst>
</file>

<file path=ppt/tags/tag17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0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0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0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0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0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1.0"/>
  <p:tag name="KSO_WM_UNIT_PRESET_TEXT" val="单击此处编辑母版标题样式"/>
  <p:tag name="KSO_WM_UNIT_ID" val="_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0"/>
  <p:tag name="KSO_WM_TEMPLATE_CATEGORY" val="custom"/>
  <p:tag name="KSO_WM_TEMPLATE_INDEX" val="20236801"/>
</p:tagLst>
</file>

<file path=ppt/tags/tag23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1.0"/>
  <p:tag name="KSO_WM_UNIT_PRESET_TEXT" val="单击此处编辑母版文本样式&#10;第二级&#10;第三级&#10;第四级&#10;第五级"/>
  <p:tag name="KSO_WM_UNIT_ID" val="_0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350"/>
  <p:tag name="KSO_WM_TEMPLATE_CATEGORY" val="custom"/>
  <p:tag name="KSO_WM_TEMPLATE_INDEX" val="20236801"/>
</p:tagLst>
</file>

<file path=ppt/tags/tag24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6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.xml><?xml version="1.0" encoding="utf-8"?>
<p:tagLst xmlns:p="http://schemas.openxmlformats.org/presentationml/2006/main">
  <p:tag name="KSO_WM_TEMPLATE_SUBCATEGORY" val="29"/>
  <p:tag name="KSO_WM_TEMPLATE_COLOR_TYPE" val="0"/>
  <p:tag name="KSO_WM_TAG_VERSION" val="3.0"/>
  <p:tag name="KSO_WM_TEMPLATE_THUMBS_INDEX" val="1、14"/>
  <p:tag name="KSO_WM_BEAUTIFY_FLAG" val="#wm#"/>
  <p:tag name="KSO_WM_TEMPLATE_INDEX" val="20236801"/>
  <p:tag name="KSO_WM_TEMPLATE_CATEGORY" val="custom"/>
  <p:tag name="KSO_WM_TEMPLATE_MASTER_TYPE" val="0"/>
</p:tagLst>
</file>

<file path=ppt/tags/tag28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ID" val="custom20236030_1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6030"/>
  <p:tag name="KSO_WM_TEMPLATE_CATEGORY" val="custom"/>
  <p:tag name="KSO_WM_UNIT_ISCONTENTSTITLE" val="0"/>
  <p:tag name="KSO_WM_UNIT_PRESET_TEXT" val="单击此处添加副标题"/>
  <p:tag name="KSO_WM_UNIT_TEXT_TYPE" val="1"/>
</p:tagLst>
</file>

<file path=ppt/tags/tag29.xml><?xml version="1.0" encoding="utf-8"?>
<p:tagLst xmlns:p="http://schemas.openxmlformats.org/presentationml/2006/main">
  <p:tag name="KSO_WM_UNIT_TYPE" val="f"/>
  <p:tag name="KSO_WM_UNIT_SUBTYPE" val="g"/>
  <p:tag name="KSO_WM_UNIT_INDEX" val="4"/>
  <p:tag name="KSO_WM_BEAUTIFY_FLAG" val="#wm#"/>
  <p:tag name="KSO_WM_TAG_VERSION" val="3.0"/>
  <p:tag name="KSO_WM_UNIT_ID" val="custom20236030_1*f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6030"/>
  <p:tag name="KSO_WM_TEMPLATE_CATEGORY" val="custom"/>
</p:tagLst>
</file>

<file path=ppt/tags/tag3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6801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6801"/>
  <p:tag name="KSO_WM_TEMPLATE_CATEGORY" val="custom"/>
  <p:tag name="KSO_WM_UNIT_ISCONTENTSTITLE" val="0"/>
  <p:tag name="KSO_WM_UNIT_TEXT_TYPE" val="1"/>
  <p:tag name="KSO_WM_UNIT_PRESET_TEXT" val="添加文档标题"/>
</p:tagLst>
</file>

<file path=ppt/tags/tag31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ID" val="custom20236801_1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6801"/>
  <p:tag name="KSO_WM_TEMPLATE_CATEGORY" val="custom"/>
  <p:tag name="KSO_WM_UNIT_ISCONTENTSTITLE" val="0"/>
  <p:tag name="KSO_WM_UNIT_TEXT_TYPE" val="1"/>
  <p:tag name="KSO_WM_UNIT_PRESET_TEXT" val="Graduation Thesis Defense"/>
</p:tagLst>
</file>

<file path=ppt/tags/tag32.xml><?xml version="1.0" encoding="utf-8"?>
<p:tagLst xmlns:p="http://schemas.openxmlformats.org/presentationml/2006/main">
  <p:tag name="KSO_WM_UNIT_TYPE" val="f"/>
  <p:tag name="KSO_WM_UNIT_SUBTYPE" val="c"/>
  <p:tag name="KSO_WM_UNIT_INDEX" val="2"/>
  <p:tag name="KSO_WM_BEAUTIFY_FLAG" val="#wm#"/>
  <p:tag name="KSO_WM_TAG_VERSION" val="3.0"/>
  <p:tag name="KSO_WM_UNIT_ID" val="custom20236801_1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6801"/>
  <p:tag name="KSO_WM_TEMPLATE_CATEGORY" val="custom"/>
  <p:tag name="KSO_WM_UNIT_TEXT_LAYER_COUNT" val="1"/>
  <p:tag name="KSO_WM_UNIT_PRESET_TEXT_INDEX" val="-1"/>
  <p:tag name="KSO_WM_UNIT_PRESET_TEXT_LEN" val="0"/>
</p:tagLst>
</file>

<file path=ppt/tags/tag33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ID" val="custom20236801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6801"/>
  <p:tag name="KSO_WM_TEMPLATE_CATEGORY" val="custom"/>
  <p:tag name="KSO_WM_UNIT_TEXT_LAYER_COUNT" val="1"/>
  <p:tag name="KSO_WM_UNIT_PRESET_TEXT_INDEX" val="-1"/>
  <p:tag name="KSO_WM_UNIT_PRESET_TEXT_LEN" val="0"/>
</p:tagLst>
</file>

<file path=ppt/tags/tag34.xml><?xml version="1.0" encoding="utf-8"?>
<p:tagLst xmlns:p="http://schemas.openxmlformats.org/presentationml/2006/main">
  <p:tag name="KSO_WM_SLIDE_TYPE" val="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TEMPLATE_THUMBS_INDEX" val="1、14"/>
  <p:tag name="KSO_WM_BEAUTIFY_FLAG" val="#wm#"/>
  <p:tag name="KSO_WM_TEMPLATE_INDEX" val="20236801"/>
  <p:tag name="KSO_WM_TEMPLATE_CATEGORY" val="custom"/>
  <p:tag name="KSO_WM_SLIDE_INDEX" val="1"/>
  <p:tag name="KSO_WM_SLIDE_ID" val="custom20236801_1"/>
  <p:tag name="KSO_WM_TEMPLATE_MASTER_TYPE" val="0"/>
  <p:tag name="KSO_WM_SLIDE_LAYOUT" val="a_b_f"/>
  <p:tag name="KSO_WM_SLIDE_LAYOUT_CNT" val="1_1_4"/>
</p:tagLst>
</file>

<file path=ppt/tags/tag35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36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37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38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39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4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0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41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42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43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44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45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46.xml><?xml version="1.0" encoding="utf-8"?>
<p:tagLst xmlns:p="http://schemas.openxmlformats.org/presentationml/2006/main">
  <p:tag name="KSO_WM_DIAGRAM_VIRTUALLY_FRAME" val="{&quot;height&quot;:327.55,&quot;left&quot;:75.75,&quot;top&quot;:147.1,&quot;width&quot;:810.9}"/>
</p:tagLst>
</file>

<file path=ppt/tags/tag47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48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49.xml><?xml version="1.0" encoding="utf-8"?>
<p:tagLst xmlns:p="http://schemas.openxmlformats.org/presentationml/2006/main">
  <p:tag name="KSO_WM_DIAGRAM_VIRTUALLY_FRAME" val="{&quot;height&quot;:327.55,&quot;left&quot;:75.75,&quot;top&quot;:147.1,&quot;width&quot;:810.9}"/>
</p:tagLst>
</file>

<file path=ppt/tags/tag5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0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51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52.xml><?xml version="1.0" encoding="utf-8"?>
<p:tagLst xmlns:p="http://schemas.openxmlformats.org/presentationml/2006/main">
  <p:tag name="KSO_WM_DIAGRAM_VIRTUALLY_FRAME" val="{&quot;height&quot;:327.55,&quot;left&quot;:75.75,&quot;top&quot;:147.1,&quot;width&quot;:810.9}"/>
</p:tagLst>
</file>

<file path=ppt/tags/tag53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54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55.xml><?xml version="1.0" encoding="utf-8"?>
<p:tagLst xmlns:p="http://schemas.openxmlformats.org/presentationml/2006/main">
  <p:tag name="KSO_WM_DIAGRAM_VIRTUALLY_FRAME" val="{&quot;height&quot;:327.55,&quot;left&quot;:75.75,&quot;top&quot;:147.1,&quot;width&quot;:810.9}"/>
</p:tagLst>
</file>

<file path=ppt/tags/tag56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57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58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59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6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0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61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62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63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64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65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66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67.xml><?xml version="1.0" encoding="utf-8"?>
<p:tagLst xmlns:p="http://schemas.openxmlformats.org/presentationml/2006/main">
  <p:tag name="KSO_WM_DIAGRAM_VIRTUALLY_FRAME" val="{&quot;height&quot;:255,&quot;left&quot;:75.75,&quot;top&quot;:174.15,&quot;width&quot;:799.75}"/>
</p:tagLst>
</file>

<file path=ppt/tags/tag68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69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7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0.xml><?xml version="1.0" encoding="utf-8"?>
<p:tagLst xmlns:p="http://schemas.openxmlformats.org/presentationml/2006/main">
  <p:tag name="KSO_WM_DIAGRAM_VIRTUALLY_FRAME" val="{&quot;height&quot;:255,&quot;left&quot;:75.75,&quot;top&quot;:174.15,&quot;width&quot;:799.75}"/>
</p:tagLst>
</file>

<file path=ppt/tags/tag71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72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73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74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75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76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77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78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79.xml><?xml version="1.0" encoding="utf-8"?>
<p:tagLst xmlns:p="http://schemas.openxmlformats.org/presentationml/2006/main">
  <p:tag name="KSO_WM_DIAGRAM_VIRTUALLY_FRAME" val="{&quot;height&quot;:362.65000000000043,&quot;left&quot;:431.8306125202378,&quot;top&quot;:111.8,&quot;width&quot;:445.1693874797622}"/>
</p:tagLst>
</file>

<file path=ppt/tags/tag8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13"/>
</p:tagLst>
</file>

<file path=ppt/tags/tag80.xml><?xml version="1.0" encoding="utf-8"?>
<p:tagLst xmlns:p="http://schemas.openxmlformats.org/presentationml/2006/main">
  <p:tag name="KSO_WM_DIAGRAM_VIRTUALLY_FRAME" val="{&quot;height&quot;:362.65000000000043,&quot;left&quot;:431.8306125202378,&quot;top&quot;:111.8,&quot;width&quot;:445.1693874797622}"/>
</p:tagLst>
</file>

<file path=ppt/tags/tag81.xml><?xml version="1.0" encoding="utf-8"?>
<p:tagLst xmlns:p="http://schemas.openxmlformats.org/presentationml/2006/main">
  <p:tag name="KSO_WM_DIAGRAM_VIRTUALLY_FRAME" val="{&quot;height&quot;:362.65000000000043,&quot;left&quot;:431.8306125202378,&quot;top&quot;:111.8,&quot;width&quot;:445.1693874797622}"/>
</p:tagLst>
</file>

<file path=ppt/tags/tag82.xml><?xml version="1.0" encoding="utf-8"?>
<p:tagLst xmlns:p="http://schemas.openxmlformats.org/presentationml/2006/main">
  <p:tag name="KSO_WM_DIAGRAM_VIRTUALLY_FRAME" val="{&quot;height&quot;:362.65000000000043,&quot;left&quot;:431.8306125202378,&quot;top&quot;:111.8,&quot;width&quot;:445.1693874797622}"/>
</p:tagLst>
</file>

<file path=ppt/tags/tag83.xml><?xml version="1.0" encoding="utf-8"?>
<p:tagLst xmlns:p="http://schemas.openxmlformats.org/presentationml/2006/main">
  <p:tag name="KSO_WM_DIAGRAM_VIRTUALLY_FRAME" val="{&quot;height&quot;:362.65000000000043,&quot;left&quot;:431.8306125202378,&quot;top&quot;:111.8,&quot;width&quot;:445.1693874797622}"/>
</p:tagLst>
</file>

<file path=ppt/tags/tag84.xml><?xml version="1.0" encoding="utf-8"?>
<p:tagLst xmlns:p="http://schemas.openxmlformats.org/presentationml/2006/main">
  <p:tag name="KSO_WM_DIAGRAM_VIRTUALLY_FRAME" val="{&quot;height&quot;:362.65000000000043,&quot;left&quot;:431.8306125202378,&quot;top&quot;:111.8,&quot;width&quot;:445.1693874797622}"/>
</p:tagLst>
</file>

<file path=ppt/tags/tag85.xml><?xml version="1.0" encoding="utf-8"?>
<p:tagLst xmlns:p="http://schemas.openxmlformats.org/presentationml/2006/main">
  <p:tag name="KSO_WM_DIAGRAM_VIRTUALLY_FRAME" val="{&quot;height&quot;:362.65000000000043,&quot;left&quot;:431.8306125202378,&quot;top&quot;:111.8,&quot;width&quot;:445.1693874797622}"/>
</p:tagLst>
</file>

<file path=ppt/tags/tag86.xml><?xml version="1.0" encoding="utf-8"?>
<p:tagLst xmlns:p="http://schemas.openxmlformats.org/presentationml/2006/main">
  <p:tag name="KSO_WM_DIAGRAM_VIRTUALLY_FRAME" val="{&quot;height&quot;:362.65000000000043,&quot;left&quot;:431.8306125202378,&quot;top&quot;:111.8,&quot;width&quot;:445.1693874797622}"/>
</p:tagLst>
</file>

<file path=ppt/tags/tag87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88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89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9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01"/>
</p:tagLst>
</file>

<file path=ppt/tags/tag90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91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92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93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94.xml><?xml version="1.0" encoding="utf-8"?>
<p:tagLst xmlns:p="http://schemas.openxmlformats.org/presentationml/2006/main">
  <p:tag name="KSO_WM_DIAGRAM_VIRTUALLY_FRAME" val="{&quot;height&quot;:357.40000000000003,&quot;left&quot;:49.65,&quot;top&quot;:132.34999999999997,&quot;width&quot;:858.5}"/>
</p:tagLst>
</file>

<file path=ppt/tags/tag95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96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97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98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ags/tag99.xml><?xml version="1.0" encoding="utf-8"?>
<p:tagLst xmlns:p="http://schemas.openxmlformats.org/presentationml/2006/main">
  <p:tag name="KSO_WM_DIAGRAM_VIRTUALLY_FRAME" val="{&quot;height&quot;:308.95000000000044,&quot;left&quot;:432.45,&quot;top&quot;:165.5,&quot;width&quot;:444.55}"/>
</p:tagLst>
</file>

<file path=ppt/theme/theme1.xml><?xml version="1.0" encoding="utf-8"?>
<a:theme xmlns:a="http://schemas.openxmlformats.org/drawingml/2006/main" name="默认设计模板">
  <a:themeElements>
    <a:clrScheme name="水天一色">
      <a:dk1>
        <a:srgbClr val="000000"/>
      </a:dk1>
      <a:lt1>
        <a:srgbClr val="FFFFFF"/>
      </a:lt1>
      <a:dk2>
        <a:srgbClr val="D0D9E8"/>
      </a:dk2>
      <a:lt2>
        <a:srgbClr val="B6CDE8"/>
      </a:lt2>
      <a:accent1>
        <a:srgbClr val="94B9E5"/>
      </a:accent1>
      <a:accent2>
        <a:srgbClr val="6C99DA"/>
      </a:accent2>
      <a:accent3>
        <a:srgbClr val="4F78C9"/>
      </a:accent3>
      <a:accent4>
        <a:srgbClr val="3B539D"/>
      </a:accent4>
      <a:accent5>
        <a:srgbClr val="273677"/>
      </a:accent5>
      <a:accent6>
        <a:srgbClr val="212A4D"/>
      </a:accent6>
      <a:hlink>
        <a:srgbClr val="866054"/>
      </a:hlink>
      <a:folHlink>
        <a:srgbClr val="422F28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水天一色">
      <a:dk1>
        <a:srgbClr val="000000"/>
      </a:dk1>
      <a:lt1>
        <a:srgbClr val="FFFFFF"/>
      </a:lt1>
      <a:dk2>
        <a:srgbClr val="D0D9E8"/>
      </a:dk2>
      <a:lt2>
        <a:srgbClr val="B6CDE8"/>
      </a:lt2>
      <a:accent1>
        <a:srgbClr val="94B9E5"/>
      </a:accent1>
      <a:accent2>
        <a:srgbClr val="6C99DA"/>
      </a:accent2>
      <a:accent3>
        <a:srgbClr val="4F78C9"/>
      </a:accent3>
      <a:accent4>
        <a:srgbClr val="3B539D"/>
      </a:accent4>
      <a:accent5>
        <a:srgbClr val="273677"/>
      </a:accent5>
      <a:accent6>
        <a:srgbClr val="212A4D"/>
      </a:accent6>
      <a:hlink>
        <a:srgbClr val="866054"/>
      </a:hlink>
      <a:folHlink>
        <a:srgbClr val="422F28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简约风教育教学毕业答辩">
  <a:themeElements>
    <a:clrScheme name="自定义 419">
      <a:dk1>
        <a:sysClr val="windowText" lastClr="000000"/>
      </a:dk1>
      <a:lt1>
        <a:sysClr val="window" lastClr="FFFFFF"/>
      </a:lt1>
      <a:dk2>
        <a:srgbClr val="022144"/>
      </a:dk2>
      <a:lt2>
        <a:srgbClr val="F0F8FF"/>
      </a:lt2>
      <a:accent1>
        <a:srgbClr val="056EE1"/>
      </a:accent1>
      <a:accent2>
        <a:srgbClr val="F8AA5C"/>
      </a:accent2>
      <a:accent3>
        <a:srgbClr val="FA9E82"/>
      </a:accent3>
      <a:accent4>
        <a:srgbClr val="88C2FC"/>
      </a:accent4>
      <a:accent5>
        <a:srgbClr val="88A4FC"/>
      </a:accent5>
      <a:accent6>
        <a:srgbClr val="A488FC"/>
      </a:accent6>
      <a:hlink>
        <a:srgbClr val="0563C1"/>
      </a:hlink>
      <a:folHlink>
        <a:srgbClr val="954F72"/>
      </a:folHlink>
    </a:clrScheme>
    <a:fontScheme name="主题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1565</Words>
  <Application>WPS 演示</Application>
  <PresentationFormat/>
  <Paragraphs>194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宋体</vt:lpstr>
      <vt:lpstr>Wingdings</vt:lpstr>
      <vt:lpstr>思源黑体 CN Regular</vt:lpstr>
      <vt:lpstr>黑体</vt:lpstr>
      <vt:lpstr>Calibri Light</vt:lpstr>
      <vt:lpstr>思源黑体 CN Heavy</vt:lpstr>
      <vt:lpstr>微软雅黑</vt:lpstr>
      <vt:lpstr>Arial Unicode MS</vt:lpstr>
      <vt:lpstr>Calibri</vt:lpstr>
      <vt:lpstr>默认设计模板</vt:lpstr>
      <vt:lpstr>1_默认设计模板</vt:lpstr>
      <vt:lpstr>简约风教育教学毕业答辩</vt:lpstr>
      <vt:lpstr>龙南沙坑矿区玻璃用脉石英矿项目投资报告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86181</dc:creator>
  <cp:lastModifiedBy>阿华 酒是荣和香</cp:lastModifiedBy>
  <cp:revision>5</cp:revision>
  <dcterms:created xsi:type="dcterms:W3CDTF">2020-02-21T12:21:00Z</dcterms:created>
  <dcterms:modified xsi:type="dcterms:W3CDTF">2025-03-05T02:16:58Z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KSOTemplateUUID">
    <vt:lpwstr>v1.0_mb_FR4vU9H+zFkmatbzijbVsg==</vt:lpwstr>
  </property>
  <property fmtid="{D5CDD505-2E9C-101B-9397-08002B2CF9AE}" pid="4" name="ICV">
    <vt:lpwstr>B8718DEB81714381A2E044257C5C8481_13</vt:lpwstr>
  </property>
</Properties>
</file>